
<file path=[Content_Types].xml><?xml version="1.0" encoding="utf-8"?>
<Types xmlns="http://schemas.openxmlformats.org/package/2006/content-types">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4075" r:id="rId1"/>
  </p:sldMasterIdLst>
  <p:notesMasterIdLst>
    <p:notesMasterId r:id="rId26"/>
  </p:notesMasterIdLst>
  <p:sldIdLst>
    <p:sldId id="256" r:id="rId2"/>
    <p:sldId id="257" r:id="rId3"/>
    <p:sldId id="274" r:id="rId4"/>
    <p:sldId id="300" r:id="rId5"/>
    <p:sldId id="301" r:id="rId6"/>
    <p:sldId id="302" r:id="rId7"/>
    <p:sldId id="303" r:id="rId8"/>
    <p:sldId id="304" r:id="rId9"/>
    <p:sldId id="305" r:id="rId10"/>
    <p:sldId id="306" r:id="rId11"/>
    <p:sldId id="297" r:id="rId12"/>
    <p:sldId id="298" r:id="rId13"/>
    <p:sldId id="259" r:id="rId14"/>
    <p:sldId id="287" r:id="rId15"/>
    <p:sldId id="260" r:id="rId16"/>
    <p:sldId id="283" r:id="rId17"/>
    <p:sldId id="285" r:id="rId18"/>
    <p:sldId id="307" r:id="rId19"/>
    <p:sldId id="308" r:id="rId20"/>
    <p:sldId id="309" r:id="rId21"/>
    <p:sldId id="310" r:id="rId22"/>
    <p:sldId id="311" r:id="rId23"/>
    <p:sldId id="312" r:id="rId24"/>
    <p:sldId id="314" r:id="rId2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CC3399"/>
    <a:srgbClr val="0000CC"/>
    <a:srgbClr val="480448"/>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中等深淺樣式 2 - 輔色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中等深淺樣式 2 - 輔色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 styleId="{F5AB1C69-6EDB-4FF4-983F-18BD219EF322}" styleName="中等深淺樣式 2 - 輔色 3">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3">
              <a:tint val="20000"/>
            </a:schemeClr>
          </a:solidFill>
        </a:fill>
      </a:tcStyle>
    </a:wholeTbl>
    <a:band1H>
      <a:tcStyle>
        <a:tcBdr/>
        <a:fill>
          <a:solidFill>
            <a:schemeClr val="accent3">
              <a:tint val="40000"/>
            </a:schemeClr>
          </a:solidFill>
        </a:fill>
      </a:tcStyle>
    </a:band1H>
    <a:band2H>
      <a:tcStyle>
        <a:tcBdr/>
      </a:tcStyle>
    </a:band2H>
    <a:band1V>
      <a:tcStyle>
        <a:tcBdr/>
        <a:fill>
          <a:solidFill>
            <a:schemeClr val="accent3">
              <a:tint val="40000"/>
            </a:schemeClr>
          </a:solidFill>
        </a:fill>
      </a:tcStyle>
    </a:band1V>
    <a:band2V>
      <a:tcStyle>
        <a:tcBdr/>
      </a:tcStyle>
    </a:band2V>
    <a:lastCol>
      <a:tcTxStyle b="on">
        <a:fontRef idx="minor">
          <a:prstClr val="black"/>
        </a:fontRef>
        <a:schemeClr val="lt1"/>
      </a:tcTxStyle>
      <a:tcStyle>
        <a:tcBdr/>
        <a:fill>
          <a:solidFill>
            <a:schemeClr val="accent3"/>
          </a:solidFill>
        </a:fill>
      </a:tcStyle>
    </a:lastCol>
    <a:firstCol>
      <a:tcTxStyle b="on">
        <a:fontRef idx="minor">
          <a:prstClr val="black"/>
        </a:fontRef>
        <a:schemeClr val="lt1"/>
      </a:tcTxStyle>
      <a:tcStyle>
        <a:tcBdr/>
        <a:fill>
          <a:solidFill>
            <a:schemeClr val="accent3"/>
          </a:solidFill>
        </a:fill>
      </a:tcStyle>
    </a:firstCol>
    <a:lastRow>
      <a:tcTxStyle b="on">
        <a:fontRef idx="minor">
          <a:prstClr val="black"/>
        </a:fontRef>
        <a:schemeClr val="lt1"/>
      </a:tcTxStyle>
      <a:tcStyle>
        <a:tcBdr>
          <a:top>
            <a:ln w="38100" cmpd="sng">
              <a:solidFill>
                <a:schemeClr val="lt1"/>
              </a:solidFill>
            </a:ln>
          </a:top>
        </a:tcBdr>
        <a:fill>
          <a:solidFill>
            <a:schemeClr val="accent3"/>
          </a:solidFill>
        </a:fill>
      </a:tcStyle>
    </a:lastRow>
    <a:firstRow>
      <a:tcTxStyle b="on">
        <a:fontRef idx="minor">
          <a:prstClr val="black"/>
        </a:fontRef>
        <a:schemeClr val="lt1"/>
      </a:tcTxStyle>
      <a:tcStyle>
        <a:tcBdr>
          <a:bottom>
            <a:ln w="38100" cmpd="sng">
              <a:solidFill>
                <a:schemeClr val="lt1"/>
              </a:solidFill>
            </a:ln>
          </a:bottom>
        </a:tcBdr>
        <a:fill>
          <a:solidFill>
            <a:schemeClr val="accent3"/>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89" d="100"/>
          <a:sy n="89" d="100"/>
        </p:scale>
        <p:origin x="466" y="7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頁首版面配置區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zh-TW" altLang="en-US"/>
          </a:p>
        </p:txBody>
      </p:sp>
      <p:sp>
        <p:nvSpPr>
          <p:cNvPr id="3" name="日期版面配置區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EC066157-9ABC-4CEE-9A7C-9C27C25FA5F6}" type="datetimeFigureOut">
              <a:rPr lang="zh-TW" altLang="en-US" smtClean="0"/>
              <a:t>2018-10-18</a:t>
            </a:fld>
            <a:endParaRPr lang="zh-TW" altLang="en-US"/>
          </a:p>
        </p:txBody>
      </p:sp>
      <p:sp>
        <p:nvSpPr>
          <p:cNvPr id="4" name="投影片圖像版面配置區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zh-TW" altLang="en-US"/>
          </a:p>
        </p:txBody>
      </p:sp>
      <p:sp>
        <p:nvSpPr>
          <p:cNvPr id="5" name="備忘稿版面配置區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zh-TW" altLang="en-US"/>
          </a:p>
        </p:txBody>
      </p:sp>
      <p:sp>
        <p:nvSpPr>
          <p:cNvPr id="6" name="頁尾版面配置區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zh-TW" altLang="en-US"/>
          </a:p>
        </p:txBody>
      </p:sp>
      <p:sp>
        <p:nvSpPr>
          <p:cNvPr id="7" name="投影片編號版面配置區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B5525D20-E628-4B32-89B4-EC69A1C8CA2E}" type="slidenum">
              <a:rPr lang="zh-TW" altLang="en-US" smtClean="0"/>
              <a:t>‹#›</a:t>
            </a:fld>
            <a:endParaRPr lang="zh-TW" altLang="en-US"/>
          </a:p>
        </p:txBody>
      </p:sp>
    </p:spTree>
    <p:extLst>
      <p:ext uri="{BB962C8B-B14F-4D97-AF65-F5344CB8AC3E}">
        <p14:creationId xmlns:p14="http://schemas.microsoft.com/office/powerpoint/2010/main" val="31503119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投影片圖像版面配置區 1"/>
          <p:cNvSpPr>
            <a:spLocks noGrp="1" noRot="1" noChangeAspect="1"/>
          </p:cNvSpPr>
          <p:nvPr>
            <p:ph type="sldImg"/>
          </p:nvPr>
        </p:nvSpPr>
        <p:spPr>
          <a:xfrm>
            <a:off x="381000" y="685800"/>
            <a:ext cx="6096000" cy="3429000"/>
          </a:xfrm>
        </p:spPr>
      </p:sp>
      <p:sp>
        <p:nvSpPr>
          <p:cNvPr id="3" name="備忘稿版面配置區 2"/>
          <p:cNvSpPr>
            <a:spLocks noGrp="1"/>
          </p:cNvSpPr>
          <p:nvPr>
            <p:ph type="body" idx="1"/>
          </p:nvPr>
        </p:nvSpPr>
        <p:spPr/>
        <p:txBody>
          <a:bodyPr/>
          <a:lstStyle/>
          <a:p>
            <a:r>
              <a:rPr lang="en-US" altLang="zh-TW" baseline="0" dirty="0" smtClean="0"/>
              <a:t> </a:t>
            </a:r>
            <a:r>
              <a:rPr lang="zh-TW" altLang="en-US" baseline="0" dirty="0" smtClean="0"/>
              <a:t>協志家庭結構之分析</a:t>
            </a:r>
            <a:endParaRPr lang="zh-TW" altLang="en-US" dirty="0"/>
          </a:p>
        </p:txBody>
      </p:sp>
      <p:sp>
        <p:nvSpPr>
          <p:cNvPr id="4" name="投影片編號版面配置區 3"/>
          <p:cNvSpPr>
            <a:spLocks noGrp="1"/>
          </p:cNvSpPr>
          <p:nvPr>
            <p:ph type="sldNum" sz="quarter" idx="10"/>
          </p:nvPr>
        </p:nvSpPr>
        <p:spPr/>
        <p:txBody>
          <a:bodyPr/>
          <a:lstStyle/>
          <a:p>
            <a:fld id="{BA8B39C4-A0E3-4330-9575-A59125DAF2CA}" type="slidenum">
              <a:rPr lang="zh-TW" altLang="en-US" smtClean="0"/>
              <a:pPr/>
              <a:t>4</a:t>
            </a:fld>
            <a:endParaRPr lang="zh-TW" altLang="en-US"/>
          </a:p>
        </p:txBody>
      </p:sp>
    </p:spTree>
    <p:extLst>
      <p:ext uri="{BB962C8B-B14F-4D97-AF65-F5344CB8AC3E}">
        <p14:creationId xmlns:p14="http://schemas.microsoft.com/office/powerpoint/2010/main" val="15654333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投影片圖像版面配置區 1"/>
          <p:cNvSpPr>
            <a:spLocks noGrp="1" noRot="1" noChangeAspect="1"/>
          </p:cNvSpPr>
          <p:nvPr>
            <p:ph type="sldImg"/>
          </p:nvPr>
        </p:nvSpPr>
        <p:spPr>
          <a:xfrm>
            <a:off x="381000" y="685800"/>
            <a:ext cx="6096000" cy="3429000"/>
          </a:xfrm>
        </p:spPr>
      </p:sp>
      <p:sp>
        <p:nvSpPr>
          <p:cNvPr id="3" name="備忘稿版面配置區 2"/>
          <p:cNvSpPr>
            <a:spLocks noGrp="1"/>
          </p:cNvSpPr>
          <p:nvPr>
            <p:ph type="body" idx="1"/>
          </p:nvPr>
        </p:nvSpPr>
        <p:spPr/>
        <p:txBody>
          <a:bodyPr>
            <a:normAutofit/>
          </a:bodyPr>
          <a:lstStyle/>
          <a:p>
            <a:r>
              <a:rPr lang="zh-TW" altLang="en-US" dirty="0" smtClean="0"/>
              <a:t>玵威</a:t>
            </a:r>
            <a:endParaRPr lang="zh-TW" altLang="en-US" dirty="0"/>
          </a:p>
        </p:txBody>
      </p:sp>
      <p:sp>
        <p:nvSpPr>
          <p:cNvPr id="4" name="投影片編號版面配置區 3"/>
          <p:cNvSpPr>
            <a:spLocks noGrp="1"/>
          </p:cNvSpPr>
          <p:nvPr>
            <p:ph type="sldNum" sz="quarter" idx="10"/>
          </p:nvPr>
        </p:nvSpPr>
        <p:spPr/>
        <p:txBody>
          <a:bodyPr/>
          <a:lstStyle/>
          <a:p>
            <a:fld id="{BA8B39C4-A0E3-4330-9575-A59125DAF2CA}" type="slidenum">
              <a:rPr lang="zh-TW" altLang="en-US" smtClean="0"/>
              <a:pPr/>
              <a:t>5</a:t>
            </a:fld>
            <a:endParaRPr lang="zh-TW" altLang="en-US"/>
          </a:p>
        </p:txBody>
      </p:sp>
    </p:spTree>
    <p:extLst>
      <p:ext uri="{BB962C8B-B14F-4D97-AF65-F5344CB8AC3E}">
        <p14:creationId xmlns:p14="http://schemas.microsoft.com/office/powerpoint/2010/main" val="276177554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投影片圖像版面配置區 1"/>
          <p:cNvSpPr>
            <a:spLocks noGrp="1" noRot="1" noChangeAspect="1"/>
          </p:cNvSpPr>
          <p:nvPr>
            <p:ph type="sldImg"/>
          </p:nvPr>
        </p:nvSpPr>
        <p:spPr>
          <a:xfrm>
            <a:off x="381000" y="685800"/>
            <a:ext cx="6096000" cy="3429000"/>
          </a:xfrm>
        </p:spPr>
      </p:sp>
      <p:sp>
        <p:nvSpPr>
          <p:cNvPr id="3" name="備忘稿版面配置區 2"/>
          <p:cNvSpPr>
            <a:spLocks noGrp="1"/>
          </p:cNvSpPr>
          <p:nvPr>
            <p:ph type="body" idx="1"/>
          </p:nvPr>
        </p:nvSpPr>
        <p:spPr/>
        <p:txBody>
          <a:bodyPr/>
          <a:lstStyle/>
          <a:p>
            <a:r>
              <a:rPr lang="zh-TW" altLang="en-US" dirty="0" smtClean="0"/>
              <a:t>必須了解現今家庭型態方能理解家庭問題，才能同理。如將問題告訴家長的時機</a:t>
            </a:r>
            <a:endParaRPr lang="zh-TW" altLang="en-US" dirty="0"/>
          </a:p>
        </p:txBody>
      </p:sp>
      <p:sp>
        <p:nvSpPr>
          <p:cNvPr id="4" name="投影片編號版面配置區 3"/>
          <p:cNvSpPr>
            <a:spLocks noGrp="1"/>
          </p:cNvSpPr>
          <p:nvPr>
            <p:ph type="sldNum" sz="quarter" idx="10"/>
          </p:nvPr>
        </p:nvSpPr>
        <p:spPr/>
        <p:txBody>
          <a:bodyPr/>
          <a:lstStyle/>
          <a:p>
            <a:fld id="{BA8B39C4-A0E3-4330-9575-A59125DAF2CA}" type="slidenum">
              <a:rPr lang="zh-TW" altLang="en-US" smtClean="0"/>
              <a:pPr/>
              <a:t>6</a:t>
            </a:fld>
            <a:endParaRPr lang="zh-TW" altLang="en-US"/>
          </a:p>
        </p:txBody>
      </p:sp>
    </p:spTree>
    <p:extLst>
      <p:ext uri="{BB962C8B-B14F-4D97-AF65-F5344CB8AC3E}">
        <p14:creationId xmlns:p14="http://schemas.microsoft.com/office/powerpoint/2010/main" val="359838895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投影片圖像版面配置區 1"/>
          <p:cNvSpPr>
            <a:spLocks noGrp="1" noRot="1" noChangeAspect="1"/>
          </p:cNvSpPr>
          <p:nvPr>
            <p:ph type="sldImg"/>
          </p:nvPr>
        </p:nvSpPr>
        <p:spPr>
          <a:xfrm>
            <a:off x="381000" y="685800"/>
            <a:ext cx="6096000" cy="3429000"/>
          </a:xfrm>
        </p:spPr>
      </p:sp>
      <p:sp>
        <p:nvSpPr>
          <p:cNvPr id="3" name="備忘稿版面配置區 2"/>
          <p:cNvSpPr>
            <a:spLocks noGrp="1"/>
          </p:cNvSpPr>
          <p:nvPr>
            <p:ph type="body" idx="1"/>
          </p:nvPr>
        </p:nvSpPr>
        <p:spPr/>
        <p:txBody>
          <a:bodyPr/>
          <a:lstStyle/>
          <a:p>
            <a:r>
              <a:rPr lang="zh-TW" altLang="en-US" dirty="0" smtClean="0"/>
              <a:t>帶領高中職學生做社區獨居老人的服務學習或活化石採擷，黃槿志工的服務學習照片，現今推得很好的保母考照制度、阿里山家長座談</a:t>
            </a:r>
            <a:endParaRPr lang="zh-TW" altLang="en-US" dirty="0"/>
          </a:p>
        </p:txBody>
      </p:sp>
      <p:sp>
        <p:nvSpPr>
          <p:cNvPr id="4" name="投影片編號版面配置區 3"/>
          <p:cNvSpPr>
            <a:spLocks noGrp="1"/>
          </p:cNvSpPr>
          <p:nvPr>
            <p:ph type="sldNum" sz="quarter" idx="10"/>
          </p:nvPr>
        </p:nvSpPr>
        <p:spPr/>
        <p:txBody>
          <a:bodyPr/>
          <a:lstStyle/>
          <a:p>
            <a:fld id="{BA8B39C4-A0E3-4330-9575-A59125DAF2CA}" type="slidenum">
              <a:rPr lang="zh-TW" altLang="en-US" smtClean="0"/>
              <a:pPr/>
              <a:t>7</a:t>
            </a:fld>
            <a:endParaRPr lang="zh-TW" altLang="en-US"/>
          </a:p>
        </p:txBody>
      </p:sp>
    </p:spTree>
    <p:extLst>
      <p:ext uri="{BB962C8B-B14F-4D97-AF65-F5344CB8AC3E}">
        <p14:creationId xmlns:p14="http://schemas.microsoft.com/office/powerpoint/2010/main" val="287766396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投影片圖像版面配置區 1"/>
          <p:cNvSpPr>
            <a:spLocks noGrp="1" noRot="1" noChangeAspect="1"/>
          </p:cNvSpPr>
          <p:nvPr>
            <p:ph type="sldImg"/>
          </p:nvPr>
        </p:nvSpPr>
        <p:spPr>
          <a:xfrm>
            <a:off x="381000" y="685800"/>
            <a:ext cx="6096000" cy="3429000"/>
          </a:xfrm>
        </p:spPr>
      </p:sp>
      <p:sp>
        <p:nvSpPr>
          <p:cNvPr id="3" name="備忘稿版面配置區 2"/>
          <p:cNvSpPr>
            <a:spLocks noGrp="1"/>
          </p:cNvSpPr>
          <p:nvPr>
            <p:ph type="body" idx="1"/>
          </p:nvPr>
        </p:nvSpPr>
        <p:spPr/>
        <p:txBody>
          <a:bodyPr/>
          <a:lstStyle/>
          <a:p>
            <a:endParaRPr lang="zh-TW" altLang="en-US" dirty="0"/>
          </a:p>
        </p:txBody>
      </p:sp>
      <p:sp>
        <p:nvSpPr>
          <p:cNvPr id="4" name="投影片編號版面配置區 3"/>
          <p:cNvSpPr>
            <a:spLocks noGrp="1"/>
          </p:cNvSpPr>
          <p:nvPr>
            <p:ph type="sldNum" sz="quarter" idx="10"/>
          </p:nvPr>
        </p:nvSpPr>
        <p:spPr/>
        <p:txBody>
          <a:bodyPr/>
          <a:lstStyle/>
          <a:p>
            <a:fld id="{BA8B39C4-A0E3-4330-9575-A59125DAF2CA}" type="slidenum">
              <a:rPr lang="zh-TW" altLang="en-US" smtClean="0"/>
              <a:pPr/>
              <a:t>8</a:t>
            </a:fld>
            <a:endParaRPr lang="zh-TW" altLang="en-US"/>
          </a:p>
        </p:txBody>
      </p:sp>
    </p:spTree>
    <p:extLst>
      <p:ext uri="{BB962C8B-B14F-4D97-AF65-F5344CB8AC3E}">
        <p14:creationId xmlns:p14="http://schemas.microsoft.com/office/powerpoint/2010/main" val="326117495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投影片圖像版面配置區 1"/>
          <p:cNvSpPr>
            <a:spLocks noGrp="1" noRot="1" noChangeAspect="1"/>
          </p:cNvSpPr>
          <p:nvPr>
            <p:ph type="sldImg"/>
          </p:nvPr>
        </p:nvSpPr>
        <p:spPr/>
      </p:sp>
      <p:sp>
        <p:nvSpPr>
          <p:cNvPr id="3" name="備忘稿版面配置區 2"/>
          <p:cNvSpPr>
            <a:spLocks noGrp="1"/>
          </p:cNvSpPr>
          <p:nvPr>
            <p:ph type="body" idx="1"/>
          </p:nvPr>
        </p:nvSpPr>
        <p:spPr/>
        <p:txBody>
          <a:bodyPr/>
          <a:lstStyle/>
          <a:p>
            <a:endParaRPr lang="en-US" altLang="zh-TW" dirty="0" smtClean="0"/>
          </a:p>
          <a:p>
            <a:r>
              <a:rPr lang="zh-TW" altLang="en-US" dirty="0" smtClean="0"/>
              <a:t>家庭倫理</a:t>
            </a:r>
            <a:endParaRPr lang="zh-TW" altLang="en-US" dirty="0"/>
          </a:p>
        </p:txBody>
      </p:sp>
      <p:sp>
        <p:nvSpPr>
          <p:cNvPr id="4" name="投影片編號版面配置區 3"/>
          <p:cNvSpPr>
            <a:spLocks noGrp="1"/>
          </p:cNvSpPr>
          <p:nvPr>
            <p:ph type="sldNum" sz="quarter" idx="10"/>
          </p:nvPr>
        </p:nvSpPr>
        <p:spPr/>
        <p:txBody>
          <a:bodyPr/>
          <a:lstStyle/>
          <a:p>
            <a:fld id="{BA8B39C4-A0E3-4330-9575-A59125DAF2CA}" type="slidenum">
              <a:rPr lang="zh-TW" altLang="en-US" smtClean="0"/>
              <a:pPr/>
              <a:t>10</a:t>
            </a:fld>
            <a:endParaRPr lang="zh-TW" altLang="en-US"/>
          </a:p>
        </p:txBody>
      </p:sp>
    </p:spTree>
    <p:extLst>
      <p:ext uri="{BB962C8B-B14F-4D97-AF65-F5344CB8AC3E}">
        <p14:creationId xmlns:p14="http://schemas.microsoft.com/office/powerpoint/2010/main" val="378140973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標題投影片">
    <p:spTree>
      <p:nvGrpSpPr>
        <p:cNvPr id="1" name=""/>
        <p:cNvGrpSpPr/>
        <p:nvPr/>
      </p:nvGrpSpPr>
      <p:grpSpPr>
        <a:xfrm>
          <a:off x="0" y="0"/>
          <a:ext cx="0" cy="0"/>
          <a:chOff x="0" y="0"/>
          <a:chExt cx="0" cy="0"/>
        </a:xfrm>
      </p:grpSpPr>
      <p:grpSp>
        <p:nvGrpSpPr>
          <p:cNvPr id="16" name="Group 15"/>
          <p:cNvGrpSpPr/>
          <p:nvPr/>
        </p:nvGrpSpPr>
        <p:grpSpPr>
          <a:xfrm>
            <a:off x="0" y="-8467"/>
            <a:ext cx="12192000" cy="6866467"/>
            <a:chOff x="0" y="-8467"/>
            <a:chExt cx="12192000" cy="6866467"/>
          </a:xfrm>
        </p:grpSpPr>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lumMod val="50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50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rot="10800000">
              <a:off x="0" y="0"/>
              <a:ext cx="842596" cy="5666154"/>
            </a:xfrm>
            <a:prstGeom prst="triangle">
              <a:avLst>
                <a:gd name="adj" fmla="val 100000"/>
              </a:avLst>
            </a:pr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lumMod val="75000"/>
                  </a:schemeClr>
                </a:solidFill>
              </a:defRPr>
            </a:lvl1pPr>
          </a:lstStyle>
          <a:p>
            <a:r>
              <a:rPr lang="zh-TW" altLang="en-US" smtClean="0"/>
              <a:t>按一下以編輯母片標題樣式</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zh-TW" altLang="en-US" smtClean="0"/>
              <a:t>按一下以編輯母片副標題樣式</a:t>
            </a:r>
            <a:endParaRPr lang="en-US" dirty="0"/>
          </a:p>
        </p:txBody>
      </p:sp>
      <p:sp>
        <p:nvSpPr>
          <p:cNvPr id="4" name="Date Placeholder 3"/>
          <p:cNvSpPr>
            <a:spLocks noGrp="1"/>
          </p:cNvSpPr>
          <p:nvPr>
            <p:ph type="dt" sz="half" idx="10"/>
          </p:nvPr>
        </p:nvSpPr>
        <p:spPr/>
        <p:txBody>
          <a:bodyPr/>
          <a:lstStyle/>
          <a:p>
            <a:fld id="{DDA51639-B2D6-4652-B8C3-1B4C224A7BAF}"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57621934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標題及物件">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TW" altLang="en-US" smtClean="0"/>
              <a:t>按一下以編輯母片標題樣式</a:t>
            </a:r>
            <a:endParaRPr lang="en-US" dirty="0"/>
          </a:p>
        </p:txBody>
      </p:sp>
      <p:sp>
        <p:nvSpPr>
          <p:cNvPr id="3" name="Content Placeholder 2"/>
          <p:cNvSpPr>
            <a:spLocks noGrp="1"/>
          </p:cNvSpPr>
          <p:nvPr>
            <p:ph idx="1"/>
          </p:nvPr>
        </p:nvSpPr>
        <p:spPr/>
        <p:txBody>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4" name="Date Placeholder 3"/>
          <p:cNvSpPr>
            <a:spLocks noGrp="1"/>
          </p:cNvSpPr>
          <p:nvPr>
            <p:ph type="dt" sz="half" idx="10"/>
          </p:nvPr>
        </p:nvSpPr>
        <p:spPr/>
        <p:txBody>
          <a:bodyPr/>
          <a:lstStyle/>
          <a:p>
            <a:fld id="{82FF5DD9-2C52-442D-92E2-8072C0C3D7CD}"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46503243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章節標題">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zh-TW" altLang="en-US" smtClean="0"/>
              <a:t>按一下以編輯母片標題樣式</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zh-TW" altLang="en-US" smtClean="0"/>
              <a:t>按一下以編輯母片文字樣式</a:t>
            </a:r>
          </a:p>
        </p:txBody>
      </p:sp>
      <p:sp>
        <p:nvSpPr>
          <p:cNvPr id="4" name="Date Placeholder 3"/>
          <p:cNvSpPr>
            <a:spLocks noGrp="1"/>
          </p:cNvSpPr>
          <p:nvPr>
            <p:ph type="dt" sz="half" idx="10"/>
          </p:nvPr>
        </p:nvSpPr>
        <p:spPr/>
        <p:txBody>
          <a:bodyPr/>
          <a:lstStyle/>
          <a:p>
            <a:fld id="{C44961B7-6B89-48AB-966F-622E2788EECC}"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207417826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兩項物件">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TW" altLang="en-US" smtClean="0"/>
              <a:t>按一下以編輯母片標題樣式</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5" name="Date Placeholder 4"/>
          <p:cNvSpPr>
            <a:spLocks noGrp="1"/>
          </p:cNvSpPr>
          <p:nvPr>
            <p:ph type="dt" sz="half" idx="10"/>
          </p:nvPr>
        </p:nvSpPr>
        <p:spPr/>
        <p:txBody>
          <a:bodyPr/>
          <a:lstStyle/>
          <a:p>
            <a:fld id="{DBD3D6FB-79CC-4683-A046-BBE785BA1BED}" type="datetimeFigureOut">
              <a:rPr lang="en-US" smtClean="0"/>
              <a:t>10/18/2018</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91200416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對">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zh-TW" altLang="en-US" smtClean="0"/>
              <a:t>按一下以編輯母片標題樣式</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TW" altLang="en-US" smtClean="0"/>
              <a:t>按一下以編輯母片文字樣式</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zh-TW" altLang="en-US" smtClean="0"/>
              <a:t>按一下以編輯母片文字樣式</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7" name="Date Placeholder 6"/>
          <p:cNvSpPr>
            <a:spLocks noGrp="1"/>
          </p:cNvSpPr>
          <p:nvPr>
            <p:ph type="dt" sz="half" idx="10"/>
          </p:nvPr>
        </p:nvSpPr>
        <p:spPr/>
        <p:txBody>
          <a:bodyPr/>
          <a:lstStyle/>
          <a:p>
            <a:fld id="{9512B3E8-48F1-4B23-8498-D8A04A81EC9C}" type="datetimeFigureOut">
              <a:rPr lang="en-US" smtClean="0"/>
              <a:t>10/18/2018</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101419803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只有標題">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zh-TW" altLang="en-US" smtClean="0"/>
              <a:t>按一下以編輯母片標題樣式</a:t>
            </a:r>
            <a:endParaRPr lang="en-US" dirty="0"/>
          </a:p>
        </p:txBody>
      </p:sp>
      <p:sp>
        <p:nvSpPr>
          <p:cNvPr id="3" name="Date Placeholder 2"/>
          <p:cNvSpPr>
            <a:spLocks noGrp="1"/>
          </p:cNvSpPr>
          <p:nvPr>
            <p:ph type="dt" sz="half" idx="10"/>
          </p:nvPr>
        </p:nvSpPr>
        <p:spPr/>
        <p:txBody>
          <a:bodyPr/>
          <a:lstStyle/>
          <a:p>
            <a:fld id="{10B90D90-AA62-404D-A741-635B4370F9CB}" type="datetimeFigureOut">
              <a:rPr lang="en-US" smtClean="0"/>
              <a:t>10/18/2018</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345896230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空白">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57002E4-6836-46D1-9DBB-3C27C0DD3A89}" type="datetimeFigureOut">
              <a:rPr lang="en-US" smtClean="0"/>
              <a:t>10/18/2018</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386222795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含標題的內容">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zh-TW" altLang="en-US" smtClean="0"/>
              <a:t>按一下以編輯母片標題樣式</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zh-TW" altLang="en-US" smtClean="0"/>
              <a:t>按一下以編輯母片文字樣式</a:t>
            </a:r>
          </a:p>
        </p:txBody>
      </p:sp>
      <p:sp>
        <p:nvSpPr>
          <p:cNvPr id="5" name="Date Placeholder 4"/>
          <p:cNvSpPr>
            <a:spLocks noGrp="1"/>
          </p:cNvSpPr>
          <p:nvPr>
            <p:ph type="dt" sz="half" idx="10"/>
          </p:nvPr>
        </p:nvSpPr>
        <p:spPr/>
        <p:txBody>
          <a:bodyPr/>
          <a:lstStyle/>
          <a:p>
            <a:fld id="{1CF131DD-A141-4471-BCF9-C6073EDD7E20}" type="datetimeFigureOut">
              <a:rPr lang="en-US" smtClean="0"/>
              <a:t>10/18/2018</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283078511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含標題的圖片">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zh-TW" altLang="en-US" smtClean="0"/>
              <a:t>按一下以編輯母片標題樣式</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zh-TW" altLang="en-US" smtClean="0"/>
              <a:t>按一下圖示以新增圖片</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zh-TW" altLang="en-US" smtClean="0"/>
              <a:t>按一下以編輯母片文字樣式</a:t>
            </a:r>
          </a:p>
        </p:txBody>
      </p:sp>
      <p:sp>
        <p:nvSpPr>
          <p:cNvPr id="5" name="Date Placeholder 4"/>
          <p:cNvSpPr>
            <a:spLocks noGrp="1"/>
          </p:cNvSpPr>
          <p:nvPr>
            <p:ph type="dt" sz="half" idx="10"/>
          </p:nvPr>
        </p:nvSpPr>
        <p:spPr/>
        <p:txBody>
          <a:bodyPr/>
          <a:lstStyle/>
          <a:p>
            <a:fld id="{AB334A90-EB03-42F3-8859-2C2B2724C058}" type="datetimeFigureOut">
              <a:rPr lang="en-US" smtClean="0"/>
              <a:t>10/18/2018</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18732760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標題與說明文字">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zh-TW" altLang="en-US" smtClean="0"/>
              <a:t>按一下以編輯母片標題樣式</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zh-TW" altLang="en-US" smtClean="0"/>
              <a:t>按一下以編輯母片文字樣式</a:t>
            </a:r>
          </a:p>
        </p:txBody>
      </p:sp>
      <p:sp>
        <p:nvSpPr>
          <p:cNvPr id="4" name="Date Placeholder 3"/>
          <p:cNvSpPr>
            <a:spLocks noGrp="1"/>
          </p:cNvSpPr>
          <p:nvPr>
            <p:ph type="dt" sz="half" idx="10"/>
          </p:nvPr>
        </p:nvSpPr>
        <p:spPr/>
        <p:txBody>
          <a:bodyPr/>
          <a:lstStyle/>
          <a:p>
            <a:fld id="{CBC48EC7-AF6A-48D3-8284-14BACBEBDD84}"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1665449423"/>
      </p:ext>
    </p:extLst>
  </p:cSld>
  <p:clrMapOvr>
    <a:masterClrMapping/>
  </p:clrMapOvr>
  <p:hf sldNum="0" hdr="0" ftr="0" dt="0"/>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引述 (含標題)">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zh-TW" altLang="en-US" smtClean="0"/>
              <a:t>按一下以編輯母片標題樣式</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zh-TW" altLang="en-US" smtClean="0"/>
              <a:t>按一下以編輯母片文字樣式</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zh-TW" altLang="en-US" smtClean="0"/>
              <a:t>按一下以編輯母片文字樣式</a:t>
            </a:r>
          </a:p>
        </p:txBody>
      </p:sp>
      <p:sp>
        <p:nvSpPr>
          <p:cNvPr id="4" name="Date Placeholder 3"/>
          <p:cNvSpPr>
            <a:spLocks noGrp="1"/>
          </p:cNvSpPr>
          <p:nvPr>
            <p:ph type="dt" sz="half" idx="10"/>
          </p:nvPr>
        </p:nvSpPr>
        <p:spPr/>
        <p:txBody>
          <a:bodyPr/>
          <a:lstStyle/>
          <a:p>
            <a:fld id="{CBC48EC7-AF6A-48D3-8284-14BACBEBDD84}"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371712781"/>
      </p:ext>
    </p:extLst>
  </p:cSld>
  <p:clrMapOvr>
    <a:masterClrMapping/>
  </p:clrMapOvr>
  <p:hf sldNum="0" hdr="0" ftr="0" dt="0"/>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名片">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zh-TW" altLang="en-US" smtClean="0"/>
              <a:t>按一下以編輯母片標題樣式</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zh-TW" altLang="en-US" smtClean="0"/>
              <a:t>按一下以編輯母片文字樣式</a:t>
            </a:r>
          </a:p>
        </p:txBody>
      </p:sp>
      <p:sp>
        <p:nvSpPr>
          <p:cNvPr id="4" name="Date Placeholder 3"/>
          <p:cNvSpPr>
            <a:spLocks noGrp="1"/>
          </p:cNvSpPr>
          <p:nvPr>
            <p:ph type="dt" sz="half" idx="10"/>
          </p:nvPr>
        </p:nvSpPr>
        <p:spPr/>
        <p:txBody>
          <a:bodyPr/>
          <a:lstStyle/>
          <a:p>
            <a:fld id="{CBC48EC7-AF6A-48D3-8284-14BACBEBDD84}"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310639721"/>
      </p:ext>
    </p:extLst>
  </p:cSld>
  <p:clrMapOvr>
    <a:masterClrMapping/>
  </p:clrMapOvr>
  <p:hf sldNum="0" hdr="0" ftr="0" dt="0"/>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引述名片">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zh-TW" altLang="en-US" smtClean="0"/>
              <a:t>按一下以編輯母片標題樣式</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zh-TW" altLang="en-US" smtClean="0"/>
              <a:t>按一下以編輯母片文字樣式</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zh-TW" altLang="en-US" smtClean="0"/>
              <a:t>按一下以編輯母片文字樣式</a:t>
            </a:r>
          </a:p>
        </p:txBody>
      </p:sp>
      <p:sp>
        <p:nvSpPr>
          <p:cNvPr id="4" name="Date Placeholder 3"/>
          <p:cNvSpPr>
            <a:spLocks noGrp="1"/>
          </p:cNvSpPr>
          <p:nvPr>
            <p:ph type="dt" sz="half" idx="10"/>
          </p:nvPr>
        </p:nvSpPr>
        <p:spPr/>
        <p:txBody>
          <a:bodyPr/>
          <a:lstStyle/>
          <a:p>
            <a:fld id="{CBC48EC7-AF6A-48D3-8284-14BACBEBDD84}"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solidFill>
                <a:effectLst/>
                <a:latin typeface="Arial"/>
              </a:rPr>
              <a:t>”</a:t>
            </a:r>
          </a:p>
        </p:txBody>
      </p:sp>
    </p:spTree>
    <p:extLst>
      <p:ext uri="{BB962C8B-B14F-4D97-AF65-F5344CB8AC3E}">
        <p14:creationId xmlns:p14="http://schemas.microsoft.com/office/powerpoint/2010/main" val="308569389"/>
      </p:ext>
    </p:extLst>
  </p:cSld>
  <p:clrMapOvr>
    <a:masterClrMapping/>
  </p:clrMapOvr>
  <p:hf sldNum="0" hdr="0" ftr="0" dt="0"/>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是非題">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zh-TW" altLang="en-US" smtClean="0"/>
              <a:t>按一下以編輯母片標題樣式</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zh-TW" altLang="en-US" smtClean="0"/>
              <a:t>按一下以編輯母片文字樣式</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zh-TW" altLang="en-US" smtClean="0"/>
              <a:t>按一下以編輯母片文字樣式</a:t>
            </a:r>
          </a:p>
        </p:txBody>
      </p:sp>
      <p:sp>
        <p:nvSpPr>
          <p:cNvPr id="4" name="Date Placeholder 3"/>
          <p:cNvSpPr>
            <a:spLocks noGrp="1"/>
          </p:cNvSpPr>
          <p:nvPr>
            <p:ph type="dt" sz="half" idx="10"/>
          </p:nvPr>
        </p:nvSpPr>
        <p:spPr/>
        <p:txBody>
          <a:bodyPr/>
          <a:lstStyle/>
          <a:p>
            <a:fld id="{CBC48EC7-AF6A-48D3-8284-14BACBEBDD84}"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3571012008"/>
      </p:ext>
    </p:extLst>
  </p:cSld>
  <p:clrMapOvr>
    <a:masterClrMapping/>
  </p:clrMapOvr>
  <p:hf sldNum="0" hdr="0" ftr="0" dt="0"/>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標題及直排文字">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zh-TW" altLang="en-US" smtClean="0"/>
              <a:t>按一下以編輯母片標題樣式</a:t>
            </a:r>
            <a:endParaRPr lang="en-US" dirty="0"/>
          </a:p>
        </p:txBody>
      </p:sp>
      <p:sp>
        <p:nvSpPr>
          <p:cNvPr id="3" name="Vertical Text Placeholder 2"/>
          <p:cNvSpPr>
            <a:spLocks noGrp="1"/>
          </p:cNvSpPr>
          <p:nvPr>
            <p:ph type="body" orient="vert" idx="1"/>
          </p:nvPr>
        </p:nvSpPr>
        <p:spPr/>
        <p:txBody>
          <a:bodyPr vert="eaVert"/>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4" name="Date Placeholder 3"/>
          <p:cNvSpPr>
            <a:spLocks noGrp="1"/>
          </p:cNvSpPr>
          <p:nvPr>
            <p:ph type="dt" sz="half" idx="10"/>
          </p:nvPr>
        </p:nvSpPr>
        <p:spPr/>
        <p:txBody>
          <a:bodyPr/>
          <a:lstStyle/>
          <a:p>
            <a:fld id="{D11A6AA8-A04B-4104-9AE2-BD48D340E27F}"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30158020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直排標題及文字">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zh-TW" altLang="en-US" smtClean="0"/>
              <a:t>按一下以編輯母片標題樣式</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4" name="Date Placeholder 3"/>
          <p:cNvSpPr>
            <a:spLocks noGrp="1"/>
          </p:cNvSpPr>
          <p:nvPr>
            <p:ph type="dt" sz="half" idx="10"/>
          </p:nvPr>
        </p:nvSpPr>
        <p:spPr/>
        <p:txBody>
          <a:bodyPr/>
          <a:lstStyle/>
          <a:p>
            <a:fld id="{B4E0BF79-FAC6-4A96-8DE1-F7B82E2E1652}" type="datetimeFigureOut">
              <a:rPr lang="en-US" smtClean="0"/>
              <a:t>10/18/2018</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smtClean="0"/>
              <a:t>‹#›</a:t>
            </a:fld>
            <a:endParaRPr lang="en-US" dirty="0"/>
          </a:p>
        </p:txBody>
      </p:sp>
    </p:spTree>
    <p:extLst>
      <p:ext uri="{BB962C8B-B14F-4D97-AF65-F5344CB8AC3E}">
        <p14:creationId xmlns:p14="http://schemas.microsoft.com/office/powerpoint/2010/main" val="352776728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29" name="Group 28"/>
          <p:cNvGrpSpPr/>
          <p:nvPr/>
        </p:nvGrpSpPr>
        <p:grpSpPr>
          <a:xfrm>
            <a:off x="0" y="-8467"/>
            <a:ext cx="12192000" cy="6866467"/>
            <a:chOff x="0" y="-8467"/>
            <a:chExt cx="12192000" cy="6866467"/>
          </a:xfrm>
        </p:grpSpPr>
        <p:cxnSp>
          <p:nvCxnSpPr>
            <p:cNvPr id="19" name="Straight Connector 18"/>
            <p:cNvCxnSpPr/>
            <p:nvPr/>
          </p:nvCxnSpPr>
          <p:spPr>
            <a:xfrm>
              <a:off x="9371012" y="0"/>
              <a:ext cx="1219200" cy="6858000"/>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flipH="1">
              <a:off x="7425267" y="3681413"/>
              <a:ext cx="4763558" cy="3176587"/>
            </a:xfrm>
            <a:prstGeom prst="line">
              <a:avLst/>
            </a:prstGeom>
            <a:ln w="9525">
              <a:solidFill>
                <a:schemeClr val="accent1">
                  <a:alpha val="70000"/>
                </a:schemeClr>
              </a:solidFill>
            </a:ln>
          </p:spPr>
          <p:style>
            <a:lnRef idx="2">
              <a:schemeClr val="accent1"/>
            </a:lnRef>
            <a:fillRef idx="0">
              <a:schemeClr val="accent1"/>
            </a:fillRef>
            <a:effectRef idx="1">
              <a:schemeClr val="accent1"/>
            </a:effectRef>
            <a:fontRef idx="minor">
              <a:schemeClr val="tx1"/>
            </a:fontRef>
          </p:style>
        </p:cxnSp>
        <p:sp>
          <p:nvSpPr>
            <p:cNvPr id="21"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Isosceles Triangle 22"/>
            <p:cNvSpPr/>
            <p:nvPr/>
          </p:nvSpPr>
          <p:spPr>
            <a:xfrm>
              <a:off x="8932333" y="3048000"/>
              <a:ext cx="3259667" cy="3810000"/>
            </a:xfrm>
            <a:prstGeom prst="triangle">
              <a:avLst>
                <a:gd name="adj" fmla="val 100000"/>
              </a:avLst>
            </a:prstGeom>
            <a:solidFill>
              <a:schemeClr val="accent1">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1">
                <a:lumMod val="75000"/>
                <a:alpha val="5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lumMod val="50000"/>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10371666" y="3589867"/>
              <a:ext cx="1817159" cy="3268133"/>
            </a:xfrm>
            <a:prstGeom prst="triangle">
              <a:avLst>
                <a:gd name="adj" fmla="val 100000"/>
              </a:avLst>
            </a:prstGeom>
            <a:solidFill>
              <a:schemeClr val="accent1">
                <a:lumMod val="50000"/>
                <a:alpha val="66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0" y="4013200"/>
              <a:ext cx="448733" cy="2844800"/>
            </a:xfrm>
            <a:prstGeom prst="triangle">
              <a:avLst>
                <a:gd name="adj" fmla="val 0"/>
              </a:avLst>
            </a:prstGeom>
            <a:solidFill>
              <a:schemeClr val="accent1">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zh-TW" altLang="en-US" smtClean="0"/>
              <a:t>按一下以編輯母片標題樣式</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zh-TW" altLang="en-US" smtClean="0"/>
              <a:t>按一下以編輯母片文字樣式</a:t>
            </a:r>
          </a:p>
          <a:p>
            <a:pPr lvl="1"/>
            <a:r>
              <a:rPr lang="zh-TW" altLang="en-US" smtClean="0"/>
              <a:t>第二層</a:t>
            </a:r>
          </a:p>
          <a:p>
            <a:pPr lvl="2"/>
            <a:r>
              <a:rPr lang="zh-TW" altLang="en-US" smtClean="0"/>
              <a:t>第三層</a:t>
            </a:r>
          </a:p>
          <a:p>
            <a:pPr lvl="3"/>
            <a:r>
              <a:rPr lang="zh-TW" altLang="en-US" smtClean="0"/>
              <a:t>第四層</a:t>
            </a:r>
          </a:p>
          <a:p>
            <a:pPr lvl="4"/>
            <a:r>
              <a:rPr lang="zh-TW" altLang="en-US" smtClean="0"/>
              <a:t>第五層</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CBC48EC7-AF6A-48D3-8284-14BACBEBDD84}" type="datetimeFigureOut">
              <a:rPr lang="en-US" smtClean="0"/>
              <a:t>10/18/2018</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lumMod val="75000"/>
                  </a:schemeClr>
                </a:solidFill>
              </a:defRPr>
            </a:lvl1pPr>
          </a:lstStyle>
          <a:p>
            <a:fld id="{4FAB73BC-B049-4115-A692-8D63A059BFB8}" type="slidenum">
              <a:rPr lang="en-US" smtClean="0"/>
              <a:pPr/>
              <a:t>‹#›</a:t>
            </a:fld>
            <a:endParaRPr lang="en-US" dirty="0"/>
          </a:p>
        </p:txBody>
      </p:sp>
    </p:spTree>
    <p:extLst>
      <p:ext uri="{BB962C8B-B14F-4D97-AF65-F5344CB8AC3E}">
        <p14:creationId xmlns:p14="http://schemas.microsoft.com/office/powerpoint/2010/main" val="3642679789"/>
      </p:ext>
    </p:extLst>
  </p:cSld>
  <p:clrMap bg1="lt1" tx1="dk1" bg2="lt2" tx2="dk2" accent1="accent1" accent2="accent2" accent3="accent3" accent4="accent4" accent5="accent5" accent6="accent6" hlink="hlink" folHlink="folHlink"/>
  <p:sldLayoutIdLst>
    <p:sldLayoutId id="2147484076" r:id="rId1"/>
    <p:sldLayoutId id="2147484077" r:id="rId2"/>
    <p:sldLayoutId id="2147484078" r:id="rId3"/>
    <p:sldLayoutId id="2147484079" r:id="rId4"/>
    <p:sldLayoutId id="2147484080" r:id="rId5"/>
    <p:sldLayoutId id="2147484081" r:id="rId6"/>
    <p:sldLayoutId id="2147484082" r:id="rId7"/>
    <p:sldLayoutId id="2147484083" r:id="rId8"/>
    <p:sldLayoutId id="2147484084" r:id="rId9"/>
    <p:sldLayoutId id="2147484085" r:id="rId10"/>
    <p:sldLayoutId id="2147484086" r:id="rId11"/>
    <p:sldLayoutId id="2147484087" r:id="rId12"/>
    <p:sldLayoutId id="2147484088" r:id="rId13"/>
    <p:sldLayoutId id="2147484089" r:id="rId14"/>
    <p:sldLayoutId id="2147484090" r:id="rId15"/>
    <p:sldLayoutId id="2147484091" r:id="rId16"/>
  </p:sldLayoutIdLst>
  <p:hf sldNum="0" hdr="0" ftr="0" dt="0"/>
  <p:txStyles>
    <p:titleStyle>
      <a:lvl1pPr algn="l" defTabSz="457200" rtl="0" eaLnBrk="1" latinLnBrk="0" hangingPunct="1">
        <a:spcBef>
          <a:spcPct val="0"/>
        </a:spcBef>
        <a:buNone/>
        <a:defRPr sz="3600" kern="1200">
          <a:solidFill>
            <a:schemeClr val="accent1">
              <a:lumMod val="75000"/>
            </a:schemeClr>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lumMod val="75000"/>
          </a:schemeClr>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lumMod val="75000"/>
          </a:schemeClr>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lumMod val="75000"/>
          </a:schemeClr>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hyperlink" Target="../&#21407;&#20303;&#27665;&#35242;&#32887;&#25945;&#32946;/1050318&#21482;&#35201;&#25105;&#38263;&#22823;&#21407;&#20303;&#27665;&#23566;&#28436;.mp4" TargetMode="External"/><Relationship Id="rId2" Type="http://schemas.openxmlformats.org/officeDocument/2006/relationships/hyperlink" Target="../&#23186;&#26448;/&#25300;&#19968;&#26781;&#27827;.mp4" TargetMode="External"/><Relationship Id="rId1" Type="http://schemas.openxmlformats.org/officeDocument/2006/relationships/slideLayout" Target="../slideLayouts/slideLayout2.xml"/><Relationship Id="rId4" Type="http://schemas.openxmlformats.org/officeDocument/2006/relationships/hyperlink" Target="../&#23186;&#26448;/&#35242;&#24107;&#28317;&#36890;/&#33258;&#38281;&#20818;.mp4" TargetMode="Externa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hyperlink" Target="../&#23186;&#26448;/&#36019;&#12289;&#32178;&#36335;&#26178;&#20195;&#30340;&#20358;&#33256;&#65292;&#23427;.pptx" TargetMode="External"/><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hyperlink" Target="&#23186;&#26448;/&#26032;&#20303;&#27665;&#40179;&#20976;.mp4" TargetMode="Externa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hyperlink" Target="&#23186;&#26448;/&#22806;&#37197;&#32771;&#39381;&#29031;.mp4" TargetMode="Externa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hyperlink" Target="&#23186;&#26448;/&#26032;&#20303;&#27665;&#25991;&#21270;&#34909;&#31361;&#33287;&#36969;&#25033;.mp4" TargetMode="External"/><Relationship Id="rId2" Type="http://schemas.openxmlformats.org/officeDocument/2006/relationships/hyperlink" Target="&#23186;&#26448;/&#26032;&#20303;&#27665;&#25991;&#21270;&#27495;&#35222;.mp4" TargetMode="Externa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hyperlink" Target="&#23186;&#26448;/&#26032;&#20303;&#27665;&#23376;&#22899;&#23601;&#23416;&#35486;&#35328;&#38548;&#38305;&#22823;.mp4" TargetMode="Externa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hyperlink" Target="&#23186;&#26448;/&#23229;&#23229;&#26159;&#22806;&#26143;&#20154;&#26032;&#20303;&#27665;&#23376;&#22899;.mp4" TargetMode="External"/><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ctrTitle"/>
          </p:nvPr>
        </p:nvSpPr>
        <p:spPr>
          <a:xfrm>
            <a:off x="715992" y="666948"/>
            <a:ext cx="10446589" cy="1998614"/>
          </a:xfrm>
        </p:spPr>
        <p:txBody>
          <a:bodyPr>
            <a:noAutofit/>
          </a:bodyPr>
          <a:lstStyle/>
          <a:p>
            <a:pPr algn="l"/>
            <a:r>
              <a:rPr lang="zh-TW" altLang="en-US" sz="6000" dirty="0" smtClean="0">
                <a:solidFill>
                  <a:srgbClr val="CC3399"/>
                </a:solidFill>
              </a:rPr>
              <a:t>不同族群之家庭教育實施策略</a:t>
            </a:r>
            <a:endParaRPr lang="zh-TW" altLang="en-US" sz="6000" dirty="0">
              <a:solidFill>
                <a:srgbClr val="CC3399"/>
              </a:solidFill>
            </a:endParaRPr>
          </a:p>
        </p:txBody>
      </p:sp>
      <p:sp>
        <p:nvSpPr>
          <p:cNvPr id="3" name="副標題 2"/>
          <p:cNvSpPr>
            <a:spLocks noGrp="1"/>
          </p:cNvSpPr>
          <p:nvPr>
            <p:ph type="subTitle" idx="1"/>
          </p:nvPr>
        </p:nvSpPr>
        <p:spPr>
          <a:xfrm>
            <a:off x="2692397" y="4192435"/>
            <a:ext cx="6815669" cy="1320802"/>
          </a:xfrm>
        </p:spPr>
        <p:txBody>
          <a:bodyPr>
            <a:noAutofit/>
          </a:bodyPr>
          <a:lstStyle/>
          <a:p>
            <a:pPr algn="ctr"/>
            <a:r>
              <a:rPr lang="zh-TW" altLang="en-US" sz="4400" dirty="0" smtClean="0">
                <a:solidFill>
                  <a:srgbClr val="CC3399"/>
                </a:solidFill>
              </a:rPr>
              <a:t>主持人：郭秋時</a:t>
            </a:r>
            <a:endParaRPr lang="zh-TW" altLang="en-US" sz="4400" dirty="0">
              <a:solidFill>
                <a:srgbClr val="CC3399"/>
              </a:solidFill>
            </a:endParaRPr>
          </a:p>
        </p:txBody>
      </p:sp>
    </p:spTree>
    <p:extLst>
      <p:ext uri="{BB962C8B-B14F-4D97-AF65-F5344CB8AC3E}">
        <p14:creationId xmlns:p14="http://schemas.microsoft.com/office/powerpoint/2010/main" val="72651069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493145" y="292019"/>
            <a:ext cx="9601196" cy="1303867"/>
          </a:xfrm>
        </p:spPr>
        <p:txBody>
          <a:bodyPr>
            <a:normAutofit/>
          </a:bodyPr>
          <a:lstStyle/>
          <a:p>
            <a:pPr algn="l"/>
            <a:r>
              <a:rPr lang="zh-TW" altLang="en-US" sz="6000" dirty="0" smtClean="0">
                <a:solidFill>
                  <a:srgbClr val="CC3399"/>
                </a:solidFill>
              </a:rPr>
              <a:t>分享大綱</a:t>
            </a:r>
            <a:endParaRPr lang="zh-TW" altLang="en-US" sz="6000" dirty="0">
              <a:solidFill>
                <a:srgbClr val="CC3399"/>
              </a:solidFill>
            </a:endParaRPr>
          </a:p>
        </p:txBody>
      </p:sp>
      <p:sp>
        <p:nvSpPr>
          <p:cNvPr id="3" name="內容版面配置區 2"/>
          <p:cNvSpPr>
            <a:spLocks noGrp="1"/>
          </p:cNvSpPr>
          <p:nvPr>
            <p:ph idx="1"/>
          </p:nvPr>
        </p:nvSpPr>
        <p:spPr>
          <a:xfrm>
            <a:off x="493145" y="1595886"/>
            <a:ext cx="9887306" cy="4891178"/>
          </a:xfrm>
        </p:spPr>
        <p:txBody>
          <a:bodyPr>
            <a:normAutofit/>
          </a:bodyPr>
          <a:lstStyle/>
          <a:p>
            <a:pPr marL="0" indent="0">
              <a:buNone/>
            </a:pPr>
            <a:r>
              <a:rPr lang="zh-TW" altLang="en-US" sz="4000" dirty="0" smtClean="0">
                <a:solidFill>
                  <a:srgbClr val="0000CC"/>
                </a:solidFill>
              </a:rPr>
              <a:t>壹、前言</a:t>
            </a:r>
            <a:endParaRPr lang="en-US" altLang="zh-TW" sz="4000" dirty="0" smtClean="0">
              <a:solidFill>
                <a:srgbClr val="0000CC"/>
              </a:solidFill>
            </a:endParaRPr>
          </a:p>
          <a:p>
            <a:pPr marL="0" indent="0">
              <a:buNone/>
            </a:pPr>
            <a:r>
              <a:rPr lang="zh-TW" altLang="en-US" sz="4000" dirty="0" smtClean="0">
                <a:solidFill>
                  <a:srgbClr val="0000CC"/>
                </a:solidFill>
              </a:rPr>
              <a:t>貳、社會變遷中的家庭</a:t>
            </a:r>
            <a:endParaRPr lang="en-US" altLang="zh-TW" sz="4000" dirty="0" smtClean="0">
              <a:solidFill>
                <a:srgbClr val="0000CC"/>
              </a:solidFill>
            </a:endParaRPr>
          </a:p>
          <a:p>
            <a:pPr marL="0" indent="0">
              <a:buNone/>
            </a:pPr>
            <a:r>
              <a:rPr lang="zh-TW" altLang="en-US" sz="4000" dirty="0">
                <a:solidFill>
                  <a:srgbClr val="0000CC"/>
                </a:solidFill>
              </a:rPr>
              <a:t>參</a:t>
            </a:r>
            <a:r>
              <a:rPr lang="zh-TW" altLang="en-US" sz="4000" dirty="0" smtClean="0">
                <a:solidFill>
                  <a:srgbClr val="0000CC"/>
                </a:solidFill>
              </a:rPr>
              <a:t>、</a:t>
            </a:r>
            <a:r>
              <a:rPr lang="zh-TW" altLang="en-US" sz="4000" dirty="0" smtClean="0">
                <a:solidFill>
                  <a:srgbClr val="0000CC"/>
                </a:solidFill>
                <a:latin typeface="+mj-ea"/>
              </a:rPr>
              <a:t>變遷</a:t>
            </a:r>
            <a:r>
              <a:rPr lang="zh-TW" altLang="en-US" sz="4000" dirty="0">
                <a:solidFill>
                  <a:srgbClr val="0000CC"/>
                </a:solidFill>
                <a:latin typeface="+mj-ea"/>
              </a:rPr>
              <a:t>社會中常見的家庭</a:t>
            </a:r>
            <a:r>
              <a:rPr lang="zh-TW" altLang="en-US" sz="4000" dirty="0" smtClean="0">
                <a:solidFill>
                  <a:srgbClr val="0000CC"/>
                </a:solidFill>
                <a:latin typeface="+mj-ea"/>
              </a:rPr>
              <a:t>問題</a:t>
            </a:r>
            <a:endParaRPr lang="en-US" altLang="zh-TW" sz="4000" dirty="0" smtClean="0">
              <a:solidFill>
                <a:srgbClr val="0000CC"/>
              </a:solidFill>
              <a:latin typeface="+mj-ea"/>
            </a:endParaRPr>
          </a:p>
          <a:p>
            <a:pPr marL="0" indent="0">
              <a:buNone/>
            </a:pPr>
            <a:r>
              <a:rPr lang="zh-TW" altLang="en-US" sz="4000" dirty="0" smtClean="0">
                <a:solidFill>
                  <a:srgbClr val="0000CC"/>
                </a:solidFill>
              </a:rPr>
              <a:t>肆、以原住民家庭為例</a:t>
            </a:r>
            <a:endParaRPr lang="en-US" altLang="zh-TW" sz="4000" dirty="0" smtClean="0">
              <a:solidFill>
                <a:srgbClr val="0000CC"/>
              </a:solidFill>
            </a:endParaRPr>
          </a:p>
          <a:p>
            <a:pPr marL="0" indent="0">
              <a:buNone/>
            </a:pPr>
            <a:r>
              <a:rPr lang="zh-TW" altLang="en-US" sz="4000" dirty="0" smtClean="0">
                <a:solidFill>
                  <a:srgbClr val="0000CC"/>
                </a:solidFill>
              </a:rPr>
              <a:t>伍、以新住民家庭為例</a:t>
            </a:r>
            <a:endParaRPr lang="en-US" altLang="zh-TW" sz="4000" dirty="0" smtClean="0">
              <a:solidFill>
                <a:srgbClr val="0000CC"/>
              </a:solidFill>
            </a:endParaRPr>
          </a:p>
          <a:p>
            <a:pPr marL="0" indent="0">
              <a:buNone/>
            </a:pPr>
            <a:endParaRPr lang="zh-TW" altLang="en-US" sz="4000" dirty="0">
              <a:solidFill>
                <a:srgbClr val="0000CC"/>
              </a:solidFill>
            </a:endParaRPr>
          </a:p>
        </p:txBody>
      </p:sp>
    </p:spTree>
    <p:extLst>
      <p:ext uri="{BB962C8B-B14F-4D97-AF65-F5344CB8AC3E}">
        <p14:creationId xmlns:p14="http://schemas.microsoft.com/office/powerpoint/2010/main" val="3795474295"/>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p:txBody>
          <a:bodyPr>
            <a:normAutofit/>
          </a:bodyPr>
          <a:lstStyle/>
          <a:p>
            <a:r>
              <a:rPr lang="zh-TW" altLang="en-US" sz="5400" dirty="0">
                <a:solidFill>
                  <a:srgbClr val="CC3399"/>
                </a:solidFill>
              </a:rPr>
              <a:t>壹、前言</a:t>
            </a:r>
            <a:endParaRPr lang="zh-TW" altLang="en-US" sz="5400" dirty="0"/>
          </a:p>
        </p:txBody>
      </p:sp>
      <p:sp>
        <p:nvSpPr>
          <p:cNvPr id="3" name="內容版面配置區 2"/>
          <p:cNvSpPr>
            <a:spLocks noGrp="1"/>
          </p:cNvSpPr>
          <p:nvPr>
            <p:ph idx="1"/>
          </p:nvPr>
        </p:nvSpPr>
        <p:spPr>
          <a:xfrm>
            <a:off x="677334" y="1729268"/>
            <a:ext cx="8596668" cy="3880773"/>
          </a:xfrm>
        </p:spPr>
        <p:txBody>
          <a:bodyPr>
            <a:normAutofit/>
          </a:bodyPr>
          <a:lstStyle/>
          <a:p>
            <a:r>
              <a:rPr lang="zh-TW" altLang="en-US" sz="3200" dirty="0" smtClean="0">
                <a:solidFill>
                  <a:srgbClr val="0000CC"/>
                </a:solidFill>
              </a:rPr>
              <a:t>從一部為電影</a:t>
            </a:r>
            <a:r>
              <a:rPr lang="zh-TW" altLang="en-US" sz="3200" dirty="0">
                <a:solidFill>
                  <a:srgbClr val="0000CC"/>
                </a:solidFill>
              </a:rPr>
              <a:t>談起：</a:t>
            </a:r>
            <a:r>
              <a:rPr lang="zh-TW" altLang="en-US" sz="3200" dirty="0">
                <a:solidFill>
                  <a:srgbClr val="0000CC"/>
                </a:solidFill>
                <a:hlinkClick r:id="rId2" action="ppaction://hlinkfile"/>
              </a:rPr>
              <a:t>拔一條</a:t>
            </a:r>
            <a:r>
              <a:rPr lang="zh-TW" altLang="en-US" sz="3200" dirty="0" smtClean="0">
                <a:solidFill>
                  <a:srgbClr val="0000CC"/>
                </a:solidFill>
                <a:hlinkClick r:id="rId2" action="ppaction://hlinkfile"/>
              </a:rPr>
              <a:t>河</a:t>
            </a:r>
            <a:endParaRPr lang="en-US" altLang="zh-TW" sz="3200" dirty="0" smtClean="0">
              <a:solidFill>
                <a:srgbClr val="0000CC"/>
              </a:solidFill>
            </a:endParaRPr>
          </a:p>
          <a:p>
            <a:r>
              <a:rPr lang="zh-TW" altLang="en-US" sz="3200" dirty="0">
                <a:solidFill>
                  <a:srgbClr val="0000CC"/>
                </a:solidFill>
                <a:hlinkClick r:id="rId3" action="ppaction://hlinkfile"/>
              </a:rPr>
              <a:t>只要我長大原住民導演</a:t>
            </a:r>
            <a:r>
              <a:rPr lang="en-US" altLang="zh-TW" sz="3200" dirty="0">
                <a:solidFill>
                  <a:srgbClr val="0000CC"/>
                </a:solidFill>
                <a:hlinkClick r:id="rId3" action="ppaction://hlinkfile"/>
              </a:rPr>
              <a:t>.mp4</a:t>
            </a:r>
            <a:endParaRPr lang="zh-TW" altLang="en-US" sz="3200" dirty="0">
              <a:solidFill>
                <a:srgbClr val="0000CC"/>
              </a:solidFill>
            </a:endParaRPr>
          </a:p>
          <a:p>
            <a:r>
              <a:rPr lang="zh-TW" altLang="en-US" sz="3200" dirty="0" smtClean="0">
                <a:solidFill>
                  <a:srgbClr val="0000CC"/>
                </a:solidFill>
                <a:hlinkClick r:id="rId4" action="ppaction://hlinkfile"/>
              </a:rPr>
              <a:t>自</a:t>
            </a:r>
            <a:r>
              <a:rPr lang="zh-TW" altLang="en-US" sz="3200" dirty="0" smtClean="0">
                <a:solidFill>
                  <a:srgbClr val="0000CC"/>
                </a:solidFill>
              </a:rPr>
              <a:t>閉兒與老師</a:t>
            </a:r>
            <a:endParaRPr lang="en-US" altLang="zh-TW" sz="3200" dirty="0" smtClean="0">
              <a:solidFill>
                <a:srgbClr val="0000CC"/>
              </a:solidFill>
            </a:endParaRPr>
          </a:p>
        </p:txBody>
      </p:sp>
    </p:spTree>
    <p:extLst>
      <p:ext uri="{BB962C8B-B14F-4D97-AF65-F5344CB8AC3E}">
        <p14:creationId xmlns:p14="http://schemas.microsoft.com/office/powerpoint/2010/main" val="389212747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標題 3"/>
          <p:cNvSpPr>
            <a:spLocks noGrp="1"/>
          </p:cNvSpPr>
          <p:nvPr>
            <p:ph type="title"/>
          </p:nvPr>
        </p:nvSpPr>
        <p:spPr>
          <a:xfrm>
            <a:off x="419354" y="410952"/>
            <a:ext cx="8229600" cy="1143000"/>
          </a:xfrm>
        </p:spPr>
        <p:txBody>
          <a:bodyPr/>
          <a:lstStyle/>
          <a:p>
            <a:r>
              <a:rPr lang="zh-TW" altLang="en-US" sz="4800" dirty="0">
                <a:latin typeface="標楷體" pitchFamily="65" charset="-120"/>
                <a:ea typeface="標楷體" pitchFamily="65" charset="-120"/>
              </a:rPr>
              <a:t> </a:t>
            </a:r>
            <a:r>
              <a:rPr lang="zh-TW" altLang="en-US" sz="4800" dirty="0">
                <a:solidFill>
                  <a:srgbClr val="CC3399"/>
                </a:solidFill>
                <a:latin typeface="+mj-ea"/>
              </a:rPr>
              <a:t>貳、社會變遷中的家庭</a:t>
            </a:r>
          </a:p>
        </p:txBody>
      </p:sp>
      <p:sp>
        <p:nvSpPr>
          <p:cNvPr id="5" name="內容版面配置區 4"/>
          <p:cNvSpPr>
            <a:spLocks noGrp="1"/>
          </p:cNvSpPr>
          <p:nvPr>
            <p:ph idx="1"/>
          </p:nvPr>
        </p:nvSpPr>
        <p:spPr>
          <a:xfrm>
            <a:off x="542254" y="1553952"/>
            <a:ext cx="9964720" cy="4922520"/>
          </a:xfrm>
        </p:spPr>
        <p:txBody>
          <a:bodyPr>
            <a:normAutofit/>
          </a:bodyPr>
          <a:lstStyle/>
          <a:p>
            <a:pPr>
              <a:buNone/>
            </a:pPr>
            <a:r>
              <a:rPr lang="zh-TW" altLang="en-US" sz="3600" dirty="0">
                <a:solidFill>
                  <a:srgbClr val="2D0DB3"/>
                </a:solidFill>
                <a:latin typeface="+mj-ea"/>
                <a:ea typeface="+mj-ea"/>
              </a:rPr>
              <a:t>一、家庭型態改變：</a:t>
            </a:r>
            <a:endParaRPr lang="en-US" altLang="zh-TW" sz="3600" dirty="0">
              <a:solidFill>
                <a:srgbClr val="2D0DB3"/>
              </a:solidFill>
              <a:latin typeface="+mj-ea"/>
              <a:ea typeface="+mj-ea"/>
            </a:endParaRPr>
          </a:p>
          <a:p>
            <a:pPr>
              <a:buNone/>
            </a:pPr>
            <a:r>
              <a:rPr lang="zh-TW" altLang="en-US" sz="3600" dirty="0">
                <a:solidFill>
                  <a:srgbClr val="2D0DB3"/>
                </a:solidFill>
                <a:latin typeface="+mj-ea"/>
                <a:ea typeface="+mj-ea"/>
              </a:rPr>
              <a:t>    </a:t>
            </a:r>
            <a:r>
              <a:rPr lang="en-US" altLang="zh-TW" sz="3600" dirty="0">
                <a:solidFill>
                  <a:srgbClr val="2D0DB3"/>
                </a:solidFill>
                <a:latin typeface="+mj-ea"/>
                <a:ea typeface="+mj-ea"/>
              </a:rPr>
              <a:t>1.</a:t>
            </a:r>
            <a:r>
              <a:rPr lang="zh-TW" altLang="en-US" sz="3600" dirty="0">
                <a:solidFill>
                  <a:srgbClr val="2D0DB3"/>
                </a:solidFill>
                <a:latin typeface="+mj-ea"/>
                <a:ea typeface="+mj-ea"/>
              </a:rPr>
              <a:t>每三個家庭，就有一個是「泛單親</a:t>
            </a:r>
            <a:r>
              <a:rPr lang="zh-TW" altLang="en-US" sz="3600" dirty="0" smtClean="0">
                <a:solidFill>
                  <a:srgbClr val="2D0DB3"/>
                </a:solidFill>
                <a:latin typeface="+mj-ea"/>
                <a:ea typeface="+mj-ea"/>
              </a:rPr>
              <a:t>」家庭</a:t>
            </a:r>
            <a:endParaRPr lang="en-US" altLang="zh-TW" sz="3600" dirty="0">
              <a:solidFill>
                <a:srgbClr val="2D0DB3"/>
              </a:solidFill>
              <a:latin typeface="+mj-ea"/>
              <a:ea typeface="+mj-ea"/>
            </a:endParaRPr>
          </a:p>
          <a:p>
            <a:pPr>
              <a:buNone/>
            </a:pPr>
            <a:r>
              <a:rPr lang="zh-TW" altLang="en-US" sz="3600" dirty="0">
                <a:solidFill>
                  <a:srgbClr val="2D0DB3"/>
                </a:solidFill>
                <a:latin typeface="+mj-ea"/>
                <a:ea typeface="+mj-ea"/>
              </a:rPr>
              <a:t>    </a:t>
            </a:r>
            <a:r>
              <a:rPr lang="en-US" altLang="zh-TW" sz="3600" dirty="0">
                <a:solidFill>
                  <a:srgbClr val="2D0DB3"/>
                </a:solidFill>
                <a:latin typeface="+mj-ea"/>
                <a:ea typeface="+mj-ea"/>
              </a:rPr>
              <a:t>2.</a:t>
            </a:r>
            <a:r>
              <a:rPr lang="zh-TW" altLang="en-US" sz="3600" dirty="0">
                <a:solidFill>
                  <a:srgbClr val="2D0DB3"/>
                </a:solidFill>
                <a:latin typeface="+mj-ea"/>
                <a:ea typeface="+mj-ea"/>
              </a:rPr>
              <a:t>假性單親，日益增加的新族群</a:t>
            </a:r>
            <a:endParaRPr lang="en-US" altLang="zh-TW" sz="3600" dirty="0">
              <a:solidFill>
                <a:srgbClr val="2D0DB3"/>
              </a:solidFill>
              <a:latin typeface="+mj-ea"/>
              <a:ea typeface="+mj-ea"/>
            </a:endParaRPr>
          </a:p>
          <a:p>
            <a:pPr>
              <a:buNone/>
            </a:pPr>
            <a:r>
              <a:rPr lang="zh-TW" altLang="en-US" sz="3600" dirty="0">
                <a:solidFill>
                  <a:srgbClr val="2D0DB3"/>
                </a:solidFill>
                <a:latin typeface="+mj-ea"/>
                <a:ea typeface="+mj-ea"/>
              </a:rPr>
              <a:t>    </a:t>
            </a:r>
            <a:r>
              <a:rPr lang="en-US" altLang="zh-TW" sz="3600" dirty="0">
                <a:solidFill>
                  <a:srgbClr val="2D0DB3"/>
                </a:solidFill>
                <a:latin typeface="+mj-ea"/>
                <a:ea typeface="+mj-ea"/>
              </a:rPr>
              <a:t>3.</a:t>
            </a:r>
            <a:r>
              <a:rPr lang="zh-TW" altLang="en-US" sz="3600" dirty="0">
                <a:solidFill>
                  <a:srgbClr val="2D0DB3"/>
                </a:solidFill>
                <a:latin typeface="+mj-ea"/>
                <a:ea typeface="+mj-ea"/>
              </a:rPr>
              <a:t>分偶家庭、假日父母獨步全球</a:t>
            </a:r>
            <a:endParaRPr lang="en-US" altLang="zh-TW" sz="3600" dirty="0">
              <a:solidFill>
                <a:srgbClr val="2D0DB3"/>
              </a:solidFill>
              <a:latin typeface="+mj-ea"/>
              <a:ea typeface="+mj-ea"/>
            </a:endParaRPr>
          </a:p>
          <a:p>
            <a:pPr>
              <a:buNone/>
            </a:pPr>
            <a:r>
              <a:rPr lang="zh-TW" altLang="en-US" sz="3600" dirty="0">
                <a:solidFill>
                  <a:srgbClr val="2D0DB3"/>
                </a:solidFill>
                <a:latin typeface="+mj-ea"/>
                <a:ea typeface="+mj-ea"/>
              </a:rPr>
              <a:t>    </a:t>
            </a:r>
            <a:r>
              <a:rPr lang="en-US" altLang="zh-TW" sz="3600" dirty="0">
                <a:solidFill>
                  <a:srgbClr val="2D0DB3"/>
                </a:solidFill>
                <a:latin typeface="+mj-ea"/>
                <a:ea typeface="+mj-ea"/>
              </a:rPr>
              <a:t>4.</a:t>
            </a:r>
            <a:r>
              <a:rPr lang="zh-TW" altLang="en-US" sz="3600" dirty="0">
                <a:solidFill>
                  <a:srgbClr val="2D0DB3"/>
                </a:solidFill>
                <a:latin typeface="+mj-ea"/>
                <a:ea typeface="+mj-ea"/>
              </a:rPr>
              <a:t>新住民的跨國婚姻</a:t>
            </a:r>
            <a:endParaRPr lang="en-US" altLang="zh-TW" sz="3600" dirty="0">
              <a:solidFill>
                <a:srgbClr val="2D0DB3"/>
              </a:solidFill>
              <a:latin typeface="+mj-ea"/>
              <a:ea typeface="+mj-ea"/>
            </a:endParaRPr>
          </a:p>
          <a:p>
            <a:pPr>
              <a:buNone/>
            </a:pPr>
            <a:r>
              <a:rPr lang="zh-TW" altLang="en-US" sz="3600" dirty="0">
                <a:solidFill>
                  <a:srgbClr val="2D0DB3"/>
                </a:solidFill>
                <a:latin typeface="+mj-ea"/>
                <a:ea typeface="+mj-ea"/>
              </a:rPr>
              <a:t>    </a:t>
            </a:r>
            <a:r>
              <a:rPr lang="en-US" altLang="zh-TW" sz="3600" dirty="0">
                <a:solidFill>
                  <a:srgbClr val="2D0DB3"/>
                </a:solidFill>
                <a:latin typeface="+mj-ea"/>
                <a:ea typeface="+mj-ea"/>
              </a:rPr>
              <a:t>5.</a:t>
            </a:r>
            <a:r>
              <a:rPr lang="zh-TW" altLang="en-US" sz="3600" dirty="0">
                <a:solidFill>
                  <a:srgbClr val="2D0DB3"/>
                </a:solidFill>
                <a:latin typeface="+mj-ea"/>
                <a:ea typeface="+mj-ea"/>
              </a:rPr>
              <a:t>混合型家庭愈加普遍</a:t>
            </a:r>
            <a:endParaRPr lang="en-US" altLang="zh-TW" sz="3600" dirty="0">
              <a:solidFill>
                <a:srgbClr val="2D0DB3"/>
              </a:solidFill>
              <a:latin typeface="+mj-ea"/>
              <a:ea typeface="+mj-ea"/>
            </a:endParaRPr>
          </a:p>
          <a:p>
            <a:pPr>
              <a:buNone/>
            </a:pPr>
            <a:r>
              <a:rPr lang="zh-TW" altLang="en-US" sz="3600" dirty="0">
                <a:solidFill>
                  <a:srgbClr val="2D0DB3"/>
                </a:solidFill>
                <a:latin typeface="+mj-ea"/>
                <a:ea typeface="+mj-ea"/>
              </a:rPr>
              <a:t>    </a:t>
            </a:r>
            <a:r>
              <a:rPr lang="en-US" altLang="zh-TW" sz="3600" dirty="0">
                <a:solidFill>
                  <a:srgbClr val="2D0DB3"/>
                </a:solidFill>
                <a:latin typeface="+mj-ea"/>
                <a:ea typeface="+mj-ea"/>
              </a:rPr>
              <a:t>6.</a:t>
            </a:r>
            <a:r>
              <a:rPr lang="zh-TW" altLang="en-US" sz="3600" dirty="0">
                <a:solidFill>
                  <a:srgbClr val="2D0DB3"/>
                </a:solidFill>
                <a:latin typeface="+mj-ea"/>
                <a:ea typeface="+mj-ea"/>
              </a:rPr>
              <a:t>同性家庭</a:t>
            </a:r>
            <a:endParaRPr lang="en-US" altLang="zh-TW" sz="3600" dirty="0">
              <a:solidFill>
                <a:srgbClr val="2D0DB3"/>
              </a:solidFill>
              <a:latin typeface="+mj-ea"/>
              <a:ea typeface="+mj-ea"/>
            </a:endParaRPr>
          </a:p>
          <a:p>
            <a:pPr>
              <a:buNone/>
            </a:pPr>
            <a:endParaRPr lang="zh-TW" altLang="en-US" sz="3200" dirty="0">
              <a:latin typeface="標楷體" pitchFamily="65" charset="-120"/>
              <a:ea typeface="標楷體" pitchFamily="65" charset="-120"/>
            </a:endParaRPr>
          </a:p>
        </p:txBody>
      </p:sp>
    </p:spTree>
    <p:extLst>
      <p:ext uri="{BB962C8B-B14F-4D97-AF65-F5344CB8AC3E}">
        <p14:creationId xmlns:p14="http://schemas.microsoft.com/office/powerpoint/2010/main" val="2596456173"/>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標題 3"/>
          <p:cNvSpPr>
            <a:spLocks noGrp="1"/>
          </p:cNvSpPr>
          <p:nvPr>
            <p:ph type="title"/>
          </p:nvPr>
        </p:nvSpPr>
        <p:spPr>
          <a:xfrm>
            <a:off x="695400" y="404664"/>
            <a:ext cx="7240888" cy="877768"/>
          </a:xfrm>
        </p:spPr>
        <p:txBody>
          <a:bodyPr>
            <a:noAutofit/>
          </a:bodyPr>
          <a:lstStyle/>
          <a:p>
            <a:r>
              <a:rPr lang="zh-TW" altLang="en-US" sz="4800" dirty="0">
                <a:solidFill>
                  <a:srgbClr val="CC3399"/>
                </a:solidFill>
                <a:latin typeface="+mj-ea"/>
              </a:rPr>
              <a:t>貳、社會變遷中的家庭</a:t>
            </a:r>
            <a:endParaRPr lang="zh-TW" altLang="en-US" sz="4800" dirty="0">
              <a:solidFill>
                <a:srgbClr val="CC0099"/>
              </a:solidFill>
            </a:endParaRPr>
          </a:p>
        </p:txBody>
      </p:sp>
      <p:sp>
        <p:nvSpPr>
          <p:cNvPr id="5" name="內容版面配置區 4"/>
          <p:cNvSpPr>
            <a:spLocks noGrp="1"/>
          </p:cNvSpPr>
          <p:nvPr>
            <p:ph idx="1"/>
          </p:nvPr>
        </p:nvSpPr>
        <p:spPr>
          <a:xfrm>
            <a:off x="695467" y="1559618"/>
            <a:ext cx="10760412" cy="5298382"/>
          </a:xfrm>
        </p:spPr>
        <p:txBody>
          <a:bodyPr>
            <a:normAutofit fontScale="25000" lnSpcReduction="20000"/>
          </a:bodyPr>
          <a:lstStyle/>
          <a:p>
            <a:pPr>
              <a:lnSpc>
                <a:spcPct val="120000"/>
              </a:lnSpc>
              <a:buNone/>
            </a:pPr>
            <a:r>
              <a:rPr lang="zh-TW" altLang="en-US" sz="12800" dirty="0">
                <a:solidFill>
                  <a:srgbClr val="2D0DB3"/>
                </a:solidFill>
                <a:latin typeface="+mj-ea"/>
                <a:ea typeface="+mj-ea"/>
              </a:rPr>
              <a:t>二、家庭結構單薄化</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三、家庭權威改變：兩性關係、家務分工</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四、婚姻觀念改變：遲婚現象、不婚族增多</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五、人口結構改變：老人人口增加、世界</a:t>
            </a:r>
            <a:r>
              <a:rPr lang="zh-TW" altLang="en-US" sz="12800" dirty="0" smtClean="0">
                <a:solidFill>
                  <a:srgbClr val="2D0DB3"/>
                </a:solidFill>
                <a:latin typeface="+mj-ea"/>
                <a:ea typeface="+mj-ea"/>
              </a:rPr>
              <a:t>最低</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    </a:t>
            </a:r>
            <a:r>
              <a:rPr lang="zh-TW" altLang="en-US" sz="12800" dirty="0" smtClean="0">
                <a:solidFill>
                  <a:srgbClr val="2D0DB3"/>
                </a:solidFill>
                <a:latin typeface="+mj-ea"/>
                <a:ea typeface="+mj-ea"/>
              </a:rPr>
              <a:t>    的</a:t>
            </a:r>
            <a:r>
              <a:rPr lang="zh-TW" altLang="en-US" sz="12800" dirty="0">
                <a:solidFill>
                  <a:srgbClr val="2D0DB3"/>
                </a:solidFill>
                <a:latin typeface="+mj-ea"/>
                <a:ea typeface="+mj-ea"/>
              </a:rPr>
              <a:t>生育率</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六、離婚率上升</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七、女性投入就業市場，雙薪家庭激增</a:t>
            </a:r>
            <a:endParaRPr lang="en-US" altLang="zh-TW" sz="12800" dirty="0">
              <a:solidFill>
                <a:srgbClr val="2D0DB3"/>
              </a:solidFill>
              <a:latin typeface="+mj-ea"/>
              <a:ea typeface="+mj-ea"/>
            </a:endParaRPr>
          </a:p>
          <a:p>
            <a:pPr>
              <a:lnSpc>
                <a:spcPct val="120000"/>
              </a:lnSpc>
              <a:buNone/>
            </a:pPr>
            <a:r>
              <a:rPr lang="zh-TW" altLang="en-US" sz="12800" dirty="0">
                <a:solidFill>
                  <a:srgbClr val="2D0DB3"/>
                </a:solidFill>
                <a:latin typeface="+mj-ea"/>
                <a:ea typeface="+mj-ea"/>
              </a:rPr>
              <a:t>八、科技帶來家庭互動的改變</a:t>
            </a:r>
            <a:r>
              <a:rPr lang="zh-TW" altLang="en-US" sz="12800" dirty="0">
                <a:solidFill>
                  <a:srgbClr val="2D0DB3"/>
                </a:solidFill>
                <a:latin typeface="+mj-ea"/>
                <a:ea typeface="+mj-ea"/>
                <a:hlinkClick r:id="rId3" action="ppaction://hlinkpres?slideindex=1&amp;slidetitle="/>
              </a:rPr>
              <a:t>網路時代</a:t>
            </a:r>
            <a:r>
              <a:rPr lang="en-US" altLang="zh-TW" sz="12800" dirty="0">
                <a:solidFill>
                  <a:srgbClr val="2D0DB3"/>
                </a:solidFill>
                <a:latin typeface="+mj-ea"/>
                <a:ea typeface="+mj-ea"/>
                <a:hlinkClick r:id="rId3" action="ppaction://hlinkpres?slideindex=1&amp;slidetitle="/>
              </a:rPr>
              <a:t>.</a:t>
            </a:r>
            <a:r>
              <a:rPr lang="en-US" altLang="zh-TW" sz="12800" dirty="0" err="1">
                <a:solidFill>
                  <a:srgbClr val="2D0DB3"/>
                </a:solidFill>
                <a:latin typeface="+mj-ea"/>
                <a:ea typeface="+mj-ea"/>
                <a:hlinkClick r:id="rId3" action="ppaction://hlinkpres?slideindex=1&amp;slidetitle="/>
              </a:rPr>
              <a:t>pptx</a:t>
            </a:r>
            <a:endParaRPr lang="en-US" altLang="zh-TW" sz="12800" dirty="0">
              <a:solidFill>
                <a:srgbClr val="2D0DB3"/>
              </a:solidFill>
              <a:latin typeface="+mj-ea"/>
              <a:ea typeface="+mj-ea"/>
            </a:endParaRPr>
          </a:p>
          <a:p>
            <a:pPr>
              <a:buNone/>
            </a:pPr>
            <a:endParaRPr lang="en-US" altLang="zh-TW" sz="5800" dirty="0">
              <a:solidFill>
                <a:srgbClr val="002060"/>
              </a:solidFill>
              <a:latin typeface="+mj-ea"/>
              <a:ea typeface="+mj-ea"/>
            </a:endParaRPr>
          </a:p>
          <a:p>
            <a:pPr>
              <a:buNone/>
            </a:pPr>
            <a:endParaRPr lang="en-US" altLang="zh-TW" sz="5800" dirty="0" smtClean="0">
              <a:latin typeface="+mj-ea"/>
              <a:ea typeface="+mj-ea"/>
            </a:endParaRPr>
          </a:p>
          <a:p>
            <a:pPr>
              <a:buNone/>
            </a:pPr>
            <a:r>
              <a:rPr lang="zh-TW" altLang="en-US" dirty="0" smtClean="0">
                <a:latin typeface="+mj-ea"/>
                <a:ea typeface="+mj-ea"/>
              </a:rPr>
              <a:t>       </a:t>
            </a:r>
            <a:endParaRPr lang="zh-TW" altLang="en-US" dirty="0">
              <a:latin typeface="+mj-ea"/>
              <a:ea typeface="+mj-ea"/>
            </a:endParaRPr>
          </a:p>
        </p:txBody>
      </p:sp>
    </p:spTree>
    <p:extLst>
      <p:ext uri="{BB962C8B-B14F-4D97-AF65-F5344CB8AC3E}">
        <p14:creationId xmlns:p14="http://schemas.microsoft.com/office/powerpoint/2010/main" val="52587845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413361" y="265547"/>
            <a:ext cx="9322501" cy="1143000"/>
          </a:xfrm>
        </p:spPr>
        <p:txBody>
          <a:bodyPr>
            <a:noAutofit/>
          </a:bodyPr>
          <a:lstStyle/>
          <a:p>
            <a:r>
              <a:rPr lang="zh-TW" altLang="en-US" sz="4600" dirty="0">
                <a:solidFill>
                  <a:srgbClr val="CC0099"/>
                </a:solidFill>
                <a:latin typeface="+mj-ea"/>
              </a:rPr>
              <a:t>參、變遷社會中常見的家庭問題</a:t>
            </a:r>
            <a:endParaRPr lang="zh-TW" altLang="en-US" sz="4600" dirty="0">
              <a:latin typeface="+mj-ea"/>
            </a:endParaRPr>
          </a:p>
        </p:txBody>
      </p:sp>
      <p:sp>
        <p:nvSpPr>
          <p:cNvPr id="3" name="內容版面配置區 2"/>
          <p:cNvSpPr>
            <a:spLocks noGrp="1"/>
          </p:cNvSpPr>
          <p:nvPr>
            <p:ph idx="1"/>
          </p:nvPr>
        </p:nvSpPr>
        <p:spPr>
          <a:xfrm>
            <a:off x="551384" y="1295184"/>
            <a:ext cx="10274767" cy="5355782"/>
          </a:xfrm>
        </p:spPr>
        <p:txBody>
          <a:bodyPr>
            <a:noAutofit/>
          </a:bodyPr>
          <a:lstStyle/>
          <a:p>
            <a:pPr marL="0" indent="0" eaLnBrk="0" fontAlgn="base" hangingPunct="0">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一、雙工作家庭：</a:t>
            </a:r>
            <a:endParaRPr lang="en-US" altLang="zh-TW" sz="2800" b="1"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    </a:t>
            </a:r>
            <a:r>
              <a:rPr lang="zh-TW" altLang="en-US" sz="2800" b="1" dirty="0" smtClean="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女性</a:t>
            </a:r>
            <a:r>
              <a:rPr lang="zh-TW" altLang="en-US" sz="2800" dirty="0">
                <a:solidFill>
                  <a:srgbClr val="2D0DB3"/>
                </a:solidFill>
                <a:latin typeface="+mj-ea"/>
                <a:ea typeface="+mj-ea"/>
                <a:cs typeface="Times New Roman" panose="02020603050405020304" pitchFamily="18" charset="0"/>
              </a:rPr>
              <a:t>在工作及家庭雙重壓力下，也常面臨到時間、</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家務</a:t>
            </a:r>
            <a:r>
              <a:rPr lang="zh-TW" altLang="en-US" sz="2800" dirty="0">
                <a:solidFill>
                  <a:srgbClr val="2D0DB3"/>
                </a:solidFill>
                <a:latin typeface="+mj-ea"/>
                <a:ea typeface="+mj-ea"/>
                <a:cs typeface="Times New Roman" panose="02020603050405020304" pitchFamily="18" charset="0"/>
              </a:rPr>
              <a:t>、親子關係及職場工作等資源緊縮問題，</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二、獨生子女家庭：</a:t>
            </a:r>
            <a:endParaRPr lang="en-US" altLang="zh-TW" sz="2800" b="1"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    </a:t>
            </a:r>
            <a:r>
              <a:rPr lang="zh-TW" altLang="en-US" sz="2800" b="1" dirty="0" smtClean="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父母</a:t>
            </a:r>
            <a:r>
              <a:rPr lang="zh-TW" altLang="en-US" sz="2800" dirty="0">
                <a:solidFill>
                  <a:srgbClr val="2D0DB3"/>
                </a:solidFill>
                <a:latin typeface="+mj-ea"/>
                <a:ea typeface="+mj-ea"/>
                <a:cs typeface="Times New Roman" panose="02020603050405020304" pitchFamily="18" charset="0"/>
              </a:rPr>
              <a:t>過份寵愛與滿足需求，而使潛在衝突增加或孩</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子</a:t>
            </a:r>
            <a:r>
              <a:rPr lang="zh-TW" altLang="en-US" sz="2800" dirty="0">
                <a:solidFill>
                  <a:srgbClr val="2D0DB3"/>
                </a:solidFill>
                <a:latin typeface="+mj-ea"/>
                <a:ea typeface="+mj-ea"/>
                <a:cs typeface="Times New Roman" panose="02020603050405020304" pitchFamily="18" charset="0"/>
              </a:rPr>
              <a:t>較難適應團體生活</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三、單親家庭：</a:t>
            </a:r>
            <a:endParaRPr lang="en-US" altLang="zh-TW" sz="2800" b="1"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    </a:t>
            </a:r>
            <a:r>
              <a:rPr lang="zh-TW" altLang="en-US" sz="2800" b="1" dirty="0" smtClean="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單</a:t>
            </a:r>
            <a:r>
              <a:rPr lang="zh-TW" altLang="en-US" sz="2800" dirty="0">
                <a:solidFill>
                  <a:srgbClr val="2D0DB3"/>
                </a:solidFill>
                <a:latin typeface="+mj-ea"/>
                <a:ea typeface="+mj-ea"/>
                <a:cs typeface="Times New Roman" panose="02020603050405020304" pitchFamily="18" charset="0"/>
              </a:rPr>
              <a:t>親家長因經濟壓力，超時及兼職工作，與子女相</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a:t>
            </a:r>
            <a:r>
              <a:rPr lang="zh-TW" altLang="en-US" sz="2800" dirty="0">
                <a:solidFill>
                  <a:srgbClr val="2D0DB3"/>
                </a:solidFill>
                <a:latin typeface="+mj-ea"/>
                <a:ea typeface="+mj-ea"/>
                <a:cs typeface="Times New Roman" panose="02020603050405020304" pitchFamily="18" charset="0"/>
              </a:rPr>
              <a:t>處時間不足，親子間的互動較有限，使單親子女在</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身心</a:t>
            </a:r>
            <a:r>
              <a:rPr lang="zh-TW" altLang="en-US" sz="2800" dirty="0">
                <a:solidFill>
                  <a:srgbClr val="2D0DB3"/>
                </a:solidFill>
                <a:latin typeface="+mj-ea"/>
                <a:ea typeface="+mj-ea"/>
                <a:cs typeface="Times New Roman" panose="02020603050405020304" pitchFamily="18" charset="0"/>
              </a:rPr>
              <a:t>調適上較易產生性別認知、異性關係的處理、</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親</a:t>
            </a:r>
            <a:r>
              <a:rPr lang="zh-TW" altLang="en-US" sz="2800" dirty="0">
                <a:solidFill>
                  <a:srgbClr val="2D0DB3"/>
                </a:solidFill>
                <a:latin typeface="+mj-ea"/>
                <a:ea typeface="+mj-ea"/>
                <a:cs typeface="Times New Roman" panose="02020603050405020304" pitchFamily="18" charset="0"/>
              </a:rPr>
              <a:t>子間的心理及情緒困擾、社會壓力、教育中斷或</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犯罪行為</a:t>
            </a:r>
            <a:r>
              <a:rPr lang="zh-TW" altLang="en-US" sz="2800" dirty="0">
                <a:solidFill>
                  <a:srgbClr val="2D0DB3"/>
                </a:solidFill>
                <a:latin typeface="+mj-ea"/>
                <a:ea typeface="+mj-ea"/>
                <a:cs typeface="Times New Roman" panose="02020603050405020304" pitchFamily="18" charset="0"/>
              </a:rPr>
              <a:t>等狀況發生。</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spcBef>
                <a:spcPct val="0"/>
              </a:spcBef>
              <a:spcAft>
                <a:spcPct val="0"/>
              </a:spcAft>
              <a:buClrTx/>
              <a:buSzTx/>
              <a:buNone/>
              <a:tabLst>
                <a:tab pos="900113" algn="l"/>
              </a:tabLst>
            </a:pPr>
            <a:r>
              <a:rPr lang="zh-TW" altLang="en-US" sz="2800" dirty="0">
                <a:solidFill>
                  <a:srgbClr val="0070C0"/>
                </a:solidFill>
                <a:latin typeface="+mj-ea"/>
                <a:ea typeface="+mj-ea"/>
                <a:cs typeface="Times New Roman" panose="02020603050405020304" pitchFamily="18" charset="0"/>
              </a:rPr>
              <a:t>   </a:t>
            </a:r>
            <a:endParaRPr lang="en-US" altLang="zh-TW" sz="2800" dirty="0">
              <a:solidFill>
                <a:srgbClr val="0070C0"/>
              </a:solidFill>
              <a:latin typeface="+mj-ea"/>
              <a:ea typeface="+mj-ea"/>
              <a:cs typeface="Times New Roman" panose="02020603050405020304" pitchFamily="18" charset="0"/>
            </a:endParaRPr>
          </a:p>
        </p:txBody>
      </p:sp>
    </p:spTree>
    <p:extLst>
      <p:ext uri="{BB962C8B-B14F-4D97-AF65-F5344CB8AC3E}">
        <p14:creationId xmlns:p14="http://schemas.microsoft.com/office/powerpoint/2010/main" val="415201792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31135" y="298150"/>
            <a:ext cx="8867328" cy="1143000"/>
          </a:xfrm>
        </p:spPr>
        <p:txBody>
          <a:bodyPr>
            <a:noAutofit/>
          </a:bodyPr>
          <a:lstStyle/>
          <a:p>
            <a:r>
              <a:rPr lang="zh-TW" altLang="en-US" sz="4600" dirty="0">
                <a:solidFill>
                  <a:srgbClr val="CC0099"/>
                </a:solidFill>
                <a:latin typeface="+mj-ea"/>
              </a:rPr>
              <a:t>參、變遷社會中常見的家庭問題</a:t>
            </a:r>
            <a:endParaRPr lang="zh-TW" altLang="en-US" sz="4600" dirty="0"/>
          </a:p>
        </p:txBody>
      </p:sp>
      <p:sp>
        <p:nvSpPr>
          <p:cNvPr id="3" name="內容版面配置區 2"/>
          <p:cNvSpPr>
            <a:spLocks noGrp="1"/>
          </p:cNvSpPr>
          <p:nvPr>
            <p:ph idx="1"/>
          </p:nvPr>
        </p:nvSpPr>
        <p:spPr>
          <a:xfrm>
            <a:off x="612132" y="1358385"/>
            <a:ext cx="8971815" cy="5171812"/>
          </a:xfrm>
        </p:spPr>
        <p:txBody>
          <a:bodyPr>
            <a:normAutofit fontScale="92500"/>
          </a:bodyPr>
          <a:lstStyle/>
          <a:p>
            <a:pPr marL="0" indent="0" eaLnBrk="0" fontAlgn="base" hangingPunct="0">
              <a:lnSpc>
                <a:spcPct val="110000"/>
              </a:lnSpc>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四、隔代家庭：</a:t>
            </a:r>
            <a:endParaRPr lang="en-US" altLang="zh-TW" sz="2800" b="1" dirty="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    </a:t>
            </a:r>
            <a:r>
              <a:rPr lang="zh-TW" altLang="en-US" sz="2800" dirty="0">
                <a:solidFill>
                  <a:srgbClr val="2D0DB3"/>
                </a:solidFill>
                <a:latin typeface="+mj-ea"/>
                <a:ea typeface="+mj-ea"/>
                <a:cs typeface="Times New Roman" panose="02020603050405020304" pitchFamily="18" charset="0"/>
              </a:rPr>
              <a:t>由祖父母等長者負擔照顧孩子的責任，容易</a:t>
            </a:r>
            <a:r>
              <a:rPr lang="zh-TW" altLang="en-US" sz="2800" dirty="0" smtClean="0">
                <a:solidFill>
                  <a:srgbClr val="2D0DB3"/>
                </a:solidFill>
                <a:latin typeface="+mj-ea"/>
                <a:ea typeface="+mj-ea"/>
                <a:cs typeface="Times New Roman" panose="02020603050405020304" pitchFamily="18" charset="0"/>
              </a:rPr>
              <a:t>產生教養觀</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Arial" panose="020B0604020202020204" pitchFamily="34" charset="0"/>
              </a:rPr>
              <a:t>價值</a:t>
            </a:r>
            <a:r>
              <a:rPr lang="zh-TW" altLang="en-US" sz="2800" dirty="0">
                <a:solidFill>
                  <a:srgbClr val="2D0DB3"/>
                </a:solidFill>
                <a:latin typeface="+mj-ea"/>
                <a:ea typeface="+mj-ea"/>
                <a:cs typeface="Arial" panose="020B0604020202020204" pitchFamily="34" charset="0"/>
              </a:rPr>
              <a:t>觀念差異、文化刺激不足、語言</a:t>
            </a:r>
            <a:r>
              <a:rPr lang="zh-TW" altLang="en-US" sz="2800" dirty="0" smtClean="0">
                <a:solidFill>
                  <a:srgbClr val="2D0DB3"/>
                </a:solidFill>
                <a:latin typeface="+mj-ea"/>
                <a:ea typeface="+mj-ea"/>
                <a:cs typeface="Arial" panose="020B0604020202020204" pitchFamily="34" charset="0"/>
              </a:rPr>
              <a:t>溝通</a:t>
            </a:r>
            <a:r>
              <a:rPr lang="zh-TW" altLang="en-US" sz="2800" dirty="0">
                <a:solidFill>
                  <a:srgbClr val="2D0DB3"/>
                </a:solidFill>
                <a:latin typeface="+mj-ea"/>
                <a:ea typeface="+mj-ea"/>
                <a:cs typeface="Arial" panose="020B0604020202020204" pitchFamily="34" charset="0"/>
              </a:rPr>
              <a:t>、體力較差</a:t>
            </a:r>
            <a:r>
              <a:rPr lang="zh-TW" altLang="en-US" sz="2800" dirty="0" smtClean="0">
                <a:solidFill>
                  <a:srgbClr val="2D0DB3"/>
                </a:solidFill>
                <a:latin typeface="+mj-ea"/>
                <a:ea typeface="+mj-ea"/>
                <a:cs typeface="Arial" panose="020B0604020202020204" pitchFamily="34" charset="0"/>
              </a:rPr>
              <a:t>或</a:t>
            </a:r>
            <a:endParaRPr lang="en-US" altLang="zh-TW" sz="2800" dirty="0" smtClean="0">
              <a:solidFill>
                <a:srgbClr val="2D0DB3"/>
              </a:solidFill>
              <a:latin typeface="+mj-ea"/>
              <a:ea typeface="+mj-ea"/>
              <a:cs typeface="Arial" panose="020B0604020202020204" pitchFamily="34" charset="0"/>
            </a:endParaRPr>
          </a:p>
          <a:p>
            <a:pPr marL="0" indent="0" eaLnBrk="0" fontAlgn="base" hangingPunct="0">
              <a:lnSpc>
                <a:spcPct val="110000"/>
              </a:lnSpc>
              <a:spcBef>
                <a:spcPct val="0"/>
              </a:spcBef>
              <a:spcAft>
                <a:spcPct val="0"/>
              </a:spcAft>
              <a:buClrTx/>
              <a:buSzTx/>
              <a:buNone/>
              <a:tabLst>
                <a:tab pos="900113" algn="l"/>
              </a:tabLst>
            </a:pPr>
            <a:r>
              <a:rPr lang="zh-TW" altLang="en-US" sz="2800" dirty="0">
                <a:solidFill>
                  <a:srgbClr val="2D0DB3"/>
                </a:solidFill>
                <a:latin typeface="+mj-ea"/>
                <a:ea typeface="+mj-ea"/>
                <a:cs typeface="Arial" panose="020B0604020202020204" pitchFamily="34" charset="0"/>
              </a:rPr>
              <a:t> </a:t>
            </a:r>
            <a:r>
              <a:rPr lang="zh-TW" altLang="en-US" sz="2800" dirty="0" smtClean="0">
                <a:solidFill>
                  <a:srgbClr val="2D0DB3"/>
                </a:solidFill>
                <a:latin typeface="+mj-ea"/>
                <a:ea typeface="+mj-ea"/>
                <a:cs typeface="Arial" panose="020B0604020202020204" pitchFamily="34" charset="0"/>
              </a:rPr>
              <a:t>   支持</a:t>
            </a:r>
            <a:r>
              <a:rPr lang="zh-TW" altLang="en-US" sz="2800" dirty="0">
                <a:solidFill>
                  <a:srgbClr val="2D0DB3"/>
                </a:solidFill>
                <a:latin typeface="+mj-ea"/>
                <a:ea typeface="+mj-ea"/>
                <a:cs typeface="Arial" panose="020B0604020202020204" pitchFamily="34" charset="0"/>
              </a:rPr>
              <a:t>網絡不足等問題等，</a:t>
            </a:r>
            <a:endParaRPr lang="en-US" altLang="zh-TW" sz="2800" dirty="0">
              <a:solidFill>
                <a:srgbClr val="2D0DB3"/>
              </a:solidFill>
              <a:latin typeface="+mj-ea"/>
              <a:ea typeface="+mj-ea"/>
              <a:cs typeface="Arial" panose="020B0604020202020204" pitchFamily="34" charset="0"/>
            </a:endParaRPr>
          </a:p>
          <a:p>
            <a:pPr marL="0" indent="0" eaLnBrk="0" fontAlgn="base" hangingPunct="0">
              <a:lnSpc>
                <a:spcPct val="110000"/>
              </a:lnSpc>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五、新移民家庭：</a:t>
            </a:r>
            <a:endParaRPr lang="en-US" altLang="zh-TW" sz="2800" b="1" dirty="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ClrTx/>
              <a:buSzTx/>
              <a:buNone/>
              <a:tabLst>
                <a:tab pos="900113" algn="l"/>
              </a:tabLst>
            </a:pPr>
            <a:r>
              <a:rPr lang="zh-TW" altLang="en-US" sz="2800" b="1" dirty="0">
                <a:solidFill>
                  <a:srgbClr val="2D0DB3"/>
                </a:solidFill>
                <a:latin typeface="+mj-ea"/>
                <a:ea typeface="+mj-ea"/>
                <a:cs typeface="Times New Roman" panose="02020603050405020304" pitchFamily="18" charset="0"/>
              </a:rPr>
              <a:t>    </a:t>
            </a:r>
            <a:r>
              <a:rPr lang="zh-TW" altLang="en-US" sz="2800" dirty="0">
                <a:solidFill>
                  <a:srgbClr val="2D0DB3"/>
                </a:solidFill>
                <a:latin typeface="+mj-ea"/>
                <a:ea typeface="+mj-ea"/>
                <a:cs typeface="Times New Roman" panose="02020603050405020304" pitchFamily="18" charset="0"/>
              </a:rPr>
              <a:t>新移民配偶常面臨生活適應問題、子女教養</a:t>
            </a:r>
            <a:r>
              <a:rPr lang="zh-TW" altLang="en-US" sz="2800" dirty="0" smtClean="0">
                <a:solidFill>
                  <a:srgbClr val="2D0DB3"/>
                </a:solidFill>
                <a:latin typeface="+mj-ea"/>
                <a:ea typeface="+mj-ea"/>
                <a:cs typeface="Times New Roman" panose="02020603050405020304" pitchFamily="18" charset="0"/>
              </a:rPr>
              <a:t>問題、配合子</a:t>
            </a:r>
            <a:endParaRPr lang="en-US" altLang="zh-TW" sz="2800" dirty="0" smtClean="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ClrTx/>
              <a:buSzTx/>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女</a:t>
            </a:r>
            <a:r>
              <a:rPr lang="zh-TW" altLang="en-US" sz="2800" dirty="0">
                <a:solidFill>
                  <a:srgbClr val="2D0DB3"/>
                </a:solidFill>
                <a:latin typeface="+mj-ea"/>
                <a:ea typeface="+mj-ea"/>
                <a:cs typeface="Times New Roman" panose="02020603050405020304" pitchFamily="18" charset="0"/>
              </a:rPr>
              <a:t>學校教育問題、就業知能問題或</a:t>
            </a:r>
            <a:r>
              <a:rPr lang="zh-TW" altLang="en-US" sz="2800" dirty="0" smtClean="0">
                <a:solidFill>
                  <a:srgbClr val="2D0DB3"/>
                </a:solidFill>
                <a:latin typeface="+mj-ea"/>
                <a:ea typeface="+mj-ea"/>
                <a:cs typeface="Times New Roman" panose="02020603050405020304" pitchFamily="18" charset="0"/>
              </a:rPr>
              <a:t>離婚率</a:t>
            </a:r>
            <a:r>
              <a:rPr lang="zh-TW" altLang="en-US" sz="2800" dirty="0">
                <a:solidFill>
                  <a:srgbClr val="2D0DB3"/>
                </a:solidFill>
                <a:latin typeface="+mj-ea"/>
                <a:ea typeface="+mj-ea"/>
                <a:cs typeface="Times New Roman" panose="02020603050405020304" pitchFamily="18" charset="0"/>
              </a:rPr>
              <a:t>偏高等挑戰</a:t>
            </a:r>
            <a:r>
              <a:rPr lang="zh-TW" altLang="en-US" sz="2800" dirty="0" smtClean="0">
                <a:solidFill>
                  <a:srgbClr val="2D0DB3"/>
                </a:solidFill>
                <a:latin typeface="+mj-ea"/>
                <a:ea typeface="+mj-ea"/>
                <a:cs typeface="Times New Roman" panose="02020603050405020304" pitchFamily="18" charset="0"/>
              </a:rPr>
              <a:t>。</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None/>
              <a:tabLst>
                <a:tab pos="900113" algn="l"/>
              </a:tabLst>
            </a:pPr>
            <a:r>
              <a:rPr lang="zh-TW" altLang="en-US" sz="2800" b="1" dirty="0">
                <a:solidFill>
                  <a:srgbClr val="2D0DB3"/>
                </a:solidFill>
                <a:latin typeface="+mj-ea"/>
                <a:ea typeface="+mj-ea"/>
                <a:cs typeface="Times New Roman" panose="02020603050405020304" pitchFamily="18" charset="0"/>
              </a:rPr>
              <a:t>六、原住民家庭：</a:t>
            </a:r>
            <a:endParaRPr lang="en-US" altLang="zh-TW" sz="2800" b="1" dirty="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None/>
              <a:tabLst>
                <a:tab pos="900113" algn="l"/>
              </a:tabLst>
            </a:pPr>
            <a:r>
              <a:rPr lang="zh-TW" altLang="en-US" sz="2800" b="1" dirty="0">
                <a:solidFill>
                  <a:srgbClr val="2D0DB3"/>
                </a:solidFill>
                <a:latin typeface="+mj-ea"/>
                <a:ea typeface="+mj-ea"/>
                <a:cs typeface="Times New Roman" panose="02020603050405020304" pitchFamily="18" charset="0"/>
              </a:rPr>
              <a:t>    </a:t>
            </a:r>
            <a:r>
              <a:rPr lang="zh-TW" altLang="en-US" sz="2800" dirty="0">
                <a:solidFill>
                  <a:srgbClr val="2D0DB3"/>
                </a:solidFill>
                <a:latin typeface="+mj-ea"/>
                <a:ea typeface="+mj-ea"/>
                <a:cs typeface="Times New Roman" panose="02020603050405020304" pitchFamily="18" charset="0"/>
              </a:rPr>
              <a:t>普遍存在有經濟困難、單親及隔代教養等現象</a:t>
            </a:r>
            <a:r>
              <a:rPr lang="zh-TW" altLang="en-US" sz="2800" dirty="0" smtClean="0">
                <a:solidFill>
                  <a:srgbClr val="2D0DB3"/>
                </a:solidFill>
                <a:latin typeface="+mj-ea"/>
                <a:ea typeface="+mj-ea"/>
                <a:cs typeface="Times New Roman" panose="02020603050405020304" pitchFamily="18" charset="0"/>
              </a:rPr>
              <a:t>，及</a:t>
            </a:r>
            <a:r>
              <a:rPr lang="zh-TW" altLang="en-US" sz="2800" dirty="0">
                <a:solidFill>
                  <a:srgbClr val="2D0DB3"/>
                </a:solidFill>
                <a:latin typeface="+mj-ea"/>
                <a:ea typeface="+mj-ea"/>
                <a:cs typeface="Times New Roman" panose="02020603050405020304" pitchFamily="18" charset="0"/>
              </a:rPr>
              <a:t>因</a:t>
            </a:r>
            <a:r>
              <a:rPr lang="zh-TW" altLang="en-US" sz="2800" dirty="0" smtClean="0">
                <a:solidFill>
                  <a:srgbClr val="2D0DB3"/>
                </a:solidFill>
                <a:latin typeface="+mj-ea"/>
                <a:ea typeface="+mj-ea"/>
                <a:cs typeface="Times New Roman" panose="02020603050405020304" pitchFamily="18" charset="0"/>
              </a:rPr>
              <a:t>父母</a:t>
            </a:r>
            <a:endParaRPr lang="en-US" altLang="zh-TW" sz="2800" dirty="0" smtClean="0">
              <a:solidFill>
                <a:srgbClr val="2D0DB3"/>
              </a:solidFill>
              <a:latin typeface="+mj-ea"/>
              <a:ea typeface="+mj-ea"/>
              <a:cs typeface="Times New Roman" panose="02020603050405020304" pitchFamily="18" charset="0"/>
            </a:endParaRPr>
          </a:p>
          <a:p>
            <a:pPr marL="0" indent="0" eaLnBrk="0" fontAlgn="base" hangingPunct="0">
              <a:lnSpc>
                <a:spcPct val="110000"/>
              </a:lnSpc>
              <a:spcBef>
                <a:spcPct val="0"/>
              </a:spcBef>
              <a:spcAft>
                <a:spcPct val="0"/>
              </a:spcAft>
              <a:buNone/>
              <a:tabLst>
                <a:tab pos="900113" algn="l"/>
              </a:tabLst>
            </a:pPr>
            <a:r>
              <a:rPr lang="zh-TW" altLang="en-US" sz="2800" dirty="0">
                <a:solidFill>
                  <a:srgbClr val="2D0DB3"/>
                </a:solidFill>
                <a:latin typeface="+mj-ea"/>
                <a:ea typeface="+mj-ea"/>
                <a:cs typeface="Times New Roman" panose="02020603050405020304" pitchFamily="18" charset="0"/>
              </a:rPr>
              <a:t> </a:t>
            </a:r>
            <a:r>
              <a:rPr lang="zh-TW" altLang="en-US" sz="2800" dirty="0" smtClean="0">
                <a:solidFill>
                  <a:srgbClr val="2D0DB3"/>
                </a:solidFill>
                <a:latin typeface="+mj-ea"/>
                <a:ea typeface="+mj-ea"/>
                <a:cs typeface="Times New Roman" panose="02020603050405020304" pitchFamily="18" charset="0"/>
              </a:rPr>
              <a:t>   工作</a:t>
            </a:r>
            <a:r>
              <a:rPr lang="zh-TW" altLang="en-US" sz="2800" dirty="0">
                <a:solidFill>
                  <a:srgbClr val="2D0DB3"/>
                </a:solidFill>
                <a:latin typeface="+mj-ea"/>
                <a:ea typeface="+mj-ea"/>
                <a:cs typeface="Times New Roman" panose="02020603050405020304" pitchFamily="18" charset="0"/>
              </a:rPr>
              <a:t>地點等因素，常使得家庭無法</a:t>
            </a:r>
            <a:r>
              <a:rPr lang="zh-TW" altLang="en-US" sz="2800" dirty="0" smtClean="0">
                <a:solidFill>
                  <a:srgbClr val="2D0DB3"/>
                </a:solidFill>
                <a:latin typeface="+mj-ea"/>
                <a:ea typeface="+mj-ea"/>
                <a:cs typeface="Times New Roman" panose="02020603050405020304" pitchFamily="18" charset="0"/>
              </a:rPr>
              <a:t>發揮應</a:t>
            </a:r>
            <a:r>
              <a:rPr lang="zh-TW" altLang="en-US" sz="2800" dirty="0">
                <a:solidFill>
                  <a:srgbClr val="2D0DB3"/>
                </a:solidFill>
                <a:latin typeface="+mj-ea"/>
                <a:ea typeface="+mj-ea"/>
                <a:cs typeface="Times New Roman" panose="02020603050405020304" pitchFamily="18" charset="0"/>
              </a:rPr>
              <a:t>有之功能。</a:t>
            </a:r>
            <a:endParaRPr lang="en-US" altLang="zh-TW" sz="2800" dirty="0">
              <a:solidFill>
                <a:srgbClr val="2D0DB3"/>
              </a:solidFill>
              <a:latin typeface="+mj-ea"/>
              <a:ea typeface="+mj-ea"/>
              <a:cs typeface="Times New Roman" panose="02020603050405020304" pitchFamily="18" charset="0"/>
            </a:endParaRPr>
          </a:p>
        </p:txBody>
      </p:sp>
    </p:spTree>
    <p:extLst>
      <p:ext uri="{BB962C8B-B14F-4D97-AF65-F5344CB8AC3E}">
        <p14:creationId xmlns:p14="http://schemas.microsoft.com/office/powerpoint/2010/main" val="5126854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732903" y="379824"/>
            <a:ext cx="8229600" cy="1143000"/>
          </a:xfrm>
        </p:spPr>
        <p:txBody>
          <a:bodyPr>
            <a:normAutofit/>
          </a:bodyPr>
          <a:lstStyle/>
          <a:p>
            <a:r>
              <a:rPr lang="zh-TW" altLang="en-US" sz="4400" dirty="0">
                <a:solidFill>
                  <a:srgbClr val="CC0099"/>
                </a:solidFill>
                <a:latin typeface="+mj-ea"/>
              </a:rPr>
              <a:t>參、變遷社會中常見的家庭問題</a:t>
            </a:r>
            <a:endParaRPr lang="zh-TW" altLang="en-US" sz="4400" dirty="0"/>
          </a:p>
        </p:txBody>
      </p:sp>
      <p:sp>
        <p:nvSpPr>
          <p:cNvPr id="3" name="內容版面配置區 2"/>
          <p:cNvSpPr>
            <a:spLocks noGrp="1"/>
          </p:cNvSpPr>
          <p:nvPr>
            <p:ph idx="1"/>
          </p:nvPr>
        </p:nvSpPr>
        <p:spPr>
          <a:xfrm>
            <a:off x="597512" y="1332505"/>
            <a:ext cx="9909461" cy="5525495"/>
          </a:xfrm>
        </p:spPr>
        <p:txBody>
          <a:bodyPr>
            <a:normAutofit fontScale="85000" lnSpcReduction="10000"/>
          </a:bodyPr>
          <a:lstStyle/>
          <a:p>
            <a:pPr marL="0" indent="0">
              <a:lnSpc>
                <a:spcPct val="120000"/>
              </a:lnSpc>
              <a:spcBef>
                <a:spcPts val="0"/>
              </a:spcBef>
              <a:buNone/>
            </a:pPr>
            <a:r>
              <a:rPr lang="zh-TW" altLang="en-US" sz="3000" b="1" dirty="0">
                <a:solidFill>
                  <a:srgbClr val="2D0DB3"/>
                </a:solidFill>
                <a:latin typeface="+mj-ea"/>
                <a:ea typeface="+mj-ea"/>
                <a:cs typeface="Times New Roman" panose="02020603050405020304" pitchFamily="18" charset="0"/>
              </a:rPr>
              <a:t>七、身心障礙者家庭</a:t>
            </a:r>
            <a:endParaRPr lang="en-US" altLang="zh-TW" sz="3000" b="1"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b="1" dirty="0">
                <a:solidFill>
                  <a:srgbClr val="2D0DB3"/>
                </a:solidFill>
                <a:latin typeface="+mj-ea"/>
                <a:ea typeface="+mj-ea"/>
                <a:cs typeface="Times New Roman" panose="02020603050405020304" pitchFamily="18" charset="0"/>
              </a:rPr>
              <a:t>八、低收入戶家庭：</a:t>
            </a:r>
            <a:endParaRPr lang="en-US" altLang="zh-TW" sz="3000" b="1"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b="1" dirty="0">
                <a:solidFill>
                  <a:srgbClr val="2D0DB3"/>
                </a:solidFill>
                <a:latin typeface="+mj-ea"/>
                <a:ea typeface="+mj-ea"/>
                <a:cs typeface="Times New Roman" panose="02020603050405020304" pitchFamily="18" charset="0"/>
              </a:rPr>
              <a:t>    </a:t>
            </a:r>
            <a:r>
              <a:rPr lang="zh-TW" altLang="en-US" sz="3000" b="1" dirty="0" smtClean="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內政部</a:t>
            </a:r>
            <a:r>
              <a:rPr lang="zh-TW" altLang="en-US" sz="3000" dirty="0">
                <a:solidFill>
                  <a:srgbClr val="2D0DB3"/>
                </a:solidFill>
                <a:latin typeface="+mj-ea"/>
                <a:ea typeface="+mj-ea"/>
                <a:cs typeface="Times New Roman" panose="02020603050405020304" pitchFamily="18" charset="0"/>
              </a:rPr>
              <a:t>統計，低收入戶家庭中無工作者占</a:t>
            </a:r>
            <a:r>
              <a:rPr lang="en-US" altLang="zh-TW" sz="3000" dirty="0">
                <a:solidFill>
                  <a:srgbClr val="2D0DB3"/>
                </a:solidFill>
                <a:latin typeface="+mj-ea"/>
                <a:ea typeface="+mj-ea"/>
                <a:cs typeface="Times New Roman" panose="02020603050405020304" pitchFamily="18" charset="0"/>
              </a:rPr>
              <a:t>5.77</a:t>
            </a:r>
            <a:r>
              <a:rPr lang="en-US" altLang="zh-TW" sz="3000" dirty="0" smtClean="0">
                <a:solidFill>
                  <a:srgbClr val="2D0DB3"/>
                </a:solidFill>
                <a:latin typeface="+mj-ea"/>
                <a:ea typeface="+mj-ea"/>
                <a:cs typeface="Times New Roman" panose="02020603050405020304" pitchFamily="18" charset="0"/>
              </a:rPr>
              <a:t>%</a:t>
            </a:r>
            <a:r>
              <a:rPr lang="zh-TW" altLang="en-US" sz="3000" dirty="0" smtClean="0">
                <a:solidFill>
                  <a:srgbClr val="2D0DB3"/>
                </a:solidFill>
                <a:latin typeface="+mj-ea"/>
                <a:ea typeface="+mj-ea"/>
                <a:cs typeface="Times New Roman" panose="02020603050405020304" pitchFamily="18" charset="0"/>
              </a:rPr>
              <a:t>，</a:t>
            </a:r>
            <a:r>
              <a:rPr lang="zh-TW" altLang="en-US" sz="3000" dirty="0">
                <a:solidFill>
                  <a:srgbClr val="2D0DB3"/>
                </a:solidFill>
                <a:latin typeface="+mj-ea"/>
                <a:ea typeface="+mj-ea"/>
                <a:cs typeface="Times New Roman" panose="02020603050405020304" pitchFamily="18" charset="0"/>
              </a:rPr>
              <a:t>其中</a:t>
            </a:r>
            <a:r>
              <a:rPr lang="zh-TW" altLang="en-US" sz="3000" dirty="0" smtClean="0">
                <a:solidFill>
                  <a:srgbClr val="2D0DB3"/>
                </a:solidFill>
                <a:latin typeface="+mj-ea"/>
                <a:ea typeface="+mj-ea"/>
                <a:cs typeface="Times New Roman" panose="02020603050405020304" pitchFamily="18" charset="0"/>
              </a:rPr>
              <a:t>高齡</a:t>
            </a:r>
            <a:endParaRPr lang="en-US" altLang="zh-TW" sz="3000" dirty="0" smtClean="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dirty="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       或</a:t>
            </a:r>
            <a:r>
              <a:rPr lang="zh-TW" altLang="en-US" sz="3000" dirty="0">
                <a:solidFill>
                  <a:srgbClr val="2D0DB3"/>
                </a:solidFill>
                <a:latin typeface="+mj-ea"/>
                <a:ea typeface="+mj-ea"/>
                <a:cs typeface="Times New Roman" panose="02020603050405020304" pitchFamily="18" charset="0"/>
              </a:rPr>
              <a:t>身心障礙無法工作者居多</a:t>
            </a:r>
            <a:endParaRPr lang="en-US" altLang="zh-TW" sz="3000"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b="1" dirty="0">
                <a:solidFill>
                  <a:srgbClr val="2D0DB3"/>
                </a:solidFill>
                <a:latin typeface="+mj-ea"/>
                <a:ea typeface="+mj-ea"/>
                <a:cs typeface="Times New Roman" panose="02020603050405020304" pitchFamily="18" charset="0"/>
              </a:rPr>
              <a:t>九、高風險家庭：</a:t>
            </a:r>
            <a:endParaRPr lang="en-US" altLang="zh-TW" sz="3000" b="1"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b="1" dirty="0">
                <a:solidFill>
                  <a:srgbClr val="2D0DB3"/>
                </a:solidFill>
                <a:latin typeface="+mj-ea"/>
                <a:ea typeface="+mj-ea"/>
                <a:cs typeface="Times New Roman" panose="02020603050405020304" pitchFamily="18" charset="0"/>
              </a:rPr>
              <a:t>    </a:t>
            </a:r>
            <a:r>
              <a:rPr lang="zh-TW" altLang="en-US" sz="3000" b="1" dirty="0" smtClean="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此</a:t>
            </a:r>
            <a:r>
              <a:rPr lang="zh-TW" altLang="en-US" sz="3000" dirty="0">
                <a:solidFill>
                  <a:srgbClr val="2D0DB3"/>
                </a:solidFill>
                <a:latin typeface="+mj-ea"/>
                <a:ea typeface="+mj-ea"/>
                <a:cs typeface="Times New Roman" panose="02020603050405020304" pitchFamily="18" charset="0"/>
              </a:rPr>
              <a:t>類家庭除經濟困難最多外，並包括家庭衝突</a:t>
            </a:r>
            <a:r>
              <a:rPr lang="zh-TW" altLang="en-US" sz="3000" dirty="0" smtClean="0">
                <a:solidFill>
                  <a:srgbClr val="2D0DB3"/>
                </a:solidFill>
                <a:latin typeface="+mj-ea"/>
                <a:ea typeface="+mj-ea"/>
                <a:cs typeface="Times New Roman" panose="02020603050405020304" pitchFamily="18" charset="0"/>
              </a:rPr>
              <a:t>、兒</a:t>
            </a:r>
            <a:r>
              <a:rPr lang="zh-TW" altLang="en-US" sz="3000" dirty="0">
                <a:solidFill>
                  <a:srgbClr val="2D0DB3"/>
                </a:solidFill>
                <a:latin typeface="+mj-ea"/>
                <a:ea typeface="+mj-ea"/>
                <a:cs typeface="Times New Roman" panose="02020603050405020304" pitchFamily="18" charset="0"/>
              </a:rPr>
              <a:t>少不易</a:t>
            </a:r>
            <a:r>
              <a:rPr lang="zh-TW" altLang="en-US" sz="3000" dirty="0" smtClean="0">
                <a:solidFill>
                  <a:srgbClr val="2D0DB3"/>
                </a:solidFill>
                <a:latin typeface="+mj-ea"/>
                <a:ea typeface="+mj-ea"/>
                <a:cs typeface="Times New Roman" panose="02020603050405020304" pitchFamily="18" charset="0"/>
              </a:rPr>
              <a:t>教</a:t>
            </a:r>
            <a:endParaRPr lang="en-US" altLang="zh-TW" sz="3000" dirty="0" smtClean="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dirty="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       養、</a:t>
            </a:r>
            <a:r>
              <a:rPr lang="zh-TW" altLang="en-US" sz="3000" dirty="0">
                <a:solidFill>
                  <a:srgbClr val="2D0DB3"/>
                </a:solidFill>
                <a:latin typeface="+mj-ea"/>
                <a:ea typeface="+mj-ea"/>
                <a:cs typeface="Times New Roman" panose="02020603050405020304" pitchFamily="18" charset="0"/>
              </a:rPr>
              <a:t>家人曾自殺、婚姻不穩定等</a:t>
            </a:r>
            <a:r>
              <a:rPr lang="zh-TW" altLang="en-US" sz="3000" dirty="0" smtClean="0">
                <a:solidFill>
                  <a:srgbClr val="2D0DB3"/>
                </a:solidFill>
                <a:latin typeface="+mj-ea"/>
                <a:ea typeface="+mj-ea"/>
                <a:cs typeface="Times New Roman" panose="02020603050405020304" pitchFamily="18" charset="0"/>
              </a:rPr>
              <a:t>問題，</a:t>
            </a:r>
            <a:r>
              <a:rPr lang="zh-TW" altLang="en-US" sz="3000" dirty="0">
                <a:solidFill>
                  <a:srgbClr val="2D0DB3"/>
                </a:solidFill>
                <a:latin typeface="+mj-ea"/>
                <a:ea typeface="+mj-ea"/>
                <a:cs typeface="Times New Roman" panose="02020603050405020304" pitchFamily="18" charset="0"/>
              </a:rPr>
              <a:t>顯示其家庭教育、</a:t>
            </a:r>
            <a:r>
              <a:rPr lang="zh-TW" altLang="en-US" sz="3000" dirty="0" smtClean="0">
                <a:solidFill>
                  <a:srgbClr val="2D0DB3"/>
                </a:solidFill>
                <a:latin typeface="+mj-ea"/>
                <a:ea typeface="+mj-ea"/>
                <a:cs typeface="Times New Roman" panose="02020603050405020304" pitchFamily="18" charset="0"/>
              </a:rPr>
              <a:t>婚</a:t>
            </a:r>
            <a:endParaRPr lang="en-US" altLang="zh-TW" sz="3000" dirty="0" smtClean="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dirty="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        姻及家人</a:t>
            </a:r>
            <a:r>
              <a:rPr lang="zh-TW" altLang="en-US" sz="3000" dirty="0">
                <a:solidFill>
                  <a:srgbClr val="2D0DB3"/>
                </a:solidFill>
                <a:latin typeface="+mj-ea"/>
                <a:ea typeface="+mj-ea"/>
                <a:cs typeface="Times New Roman" panose="02020603050405020304" pitchFamily="18" charset="0"/>
              </a:rPr>
              <a:t>關係之家庭</a:t>
            </a:r>
            <a:r>
              <a:rPr lang="zh-TW" altLang="en-US" sz="3000" dirty="0" smtClean="0">
                <a:solidFill>
                  <a:srgbClr val="2D0DB3"/>
                </a:solidFill>
                <a:latin typeface="+mj-ea"/>
                <a:ea typeface="+mj-ea"/>
                <a:cs typeface="Times New Roman" panose="02020603050405020304" pitchFamily="18" charset="0"/>
              </a:rPr>
              <a:t>功能不良</a:t>
            </a:r>
            <a:r>
              <a:rPr lang="zh-TW" altLang="en-US" sz="3000" dirty="0">
                <a:solidFill>
                  <a:srgbClr val="2D0DB3"/>
                </a:solidFill>
                <a:latin typeface="+mj-ea"/>
                <a:ea typeface="+mj-ea"/>
                <a:cs typeface="Times New Roman" panose="02020603050405020304" pitchFamily="18" charset="0"/>
              </a:rPr>
              <a:t>。</a:t>
            </a:r>
            <a:endParaRPr lang="en-US" altLang="zh-TW" sz="3000"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b="1" dirty="0">
                <a:solidFill>
                  <a:srgbClr val="2D0DB3"/>
                </a:solidFill>
                <a:latin typeface="+mj-ea"/>
                <a:ea typeface="+mj-ea"/>
                <a:cs typeface="Times New Roman" panose="02020603050405020304" pitchFamily="18" charset="0"/>
              </a:rPr>
              <a:t>十、心納家庭</a:t>
            </a:r>
            <a:r>
              <a:rPr lang="zh-TW" altLang="en-US" sz="3000" dirty="0" smtClean="0">
                <a:solidFill>
                  <a:srgbClr val="2D0DB3"/>
                </a:solidFill>
                <a:latin typeface="+mj-ea"/>
                <a:ea typeface="+mj-ea"/>
                <a:cs typeface="Times New Roman" panose="02020603050405020304" pitchFamily="18" charset="0"/>
              </a:rPr>
              <a:t>：</a:t>
            </a:r>
            <a:endParaRPr lang="en-US" altLang="zh-TW" sz="3000" dirty="0" smtClean="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dirty="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       係</a:t>
            </a:r>
            <a:r>
              <a:rPr lang="zh-TW" altLang="en-US" sz="3000" dirty="0">
                <a:solidFill>
                  <a:srgbClr val="2D0DB3"/>
                </a:solidFill>
                <a:latin typeface="+mj-ea"/>
                <a:ea typeface="+mj-ea"/>
                <a:cs typeface="Times New Roman" panose="02020603050405020304" pitchFamily="18" charset="0"/>
              </a:rPr>
              <a:t>指受刑人家庭，在華人社會中「</a:t>
            </a:r>
            <a:r>
              <a:rPr lang="zh-TW" altLang="en-US" sz="3000" dirty="0" smtClean="0">
                <a:solidFill>
                  <a:srgbClr val="2D0DB3"/>
                </a:solidFill>
                <a:latin typeface="+mj-ea"/>
                <a:ea typeface="+mj-ea"/>
                <a:cs typeface="Times New Roman" panose="02020603050405020304" pitchFamily="18" charset="0"/>
              </a:rPr>
              <a:t>一人犯罪</a:t>
            </a:r>
            <a:r>
              <a:rPr lang="zh-TW" altLang="en-US" sz="3000" dirty="0">
                <a:solidFill>
                  <a:srgbClr val="2D0DB3"/>
                </a:solidFill>
                <a:latin typeface="+mj-ea"/>
                <a:ea typeface="+mj-ea"/>
                <a:cs typeface="Times New Roman" panose="02020603050405020304" pitchFamily="18" charset="0"/>
              </a:rPr>
              <a:t>罪及妻孥」的</a:t>
            </a:r>
            <a:r>
              <a:rPr lang="zh-TW" altLang="en-US" sz="3000" dirty="0" smtClean="0">
                <a:solidFill>
                  <a:srgbClr val="2D0DB3"/>
                </a:solidFill>
                <a:latin typeface="+mj-ea"/>
                <a:ea typeface="+mj-ea"/>
                <a:cs typeface="Times New Roman" panose="02020603050405020304" pitchFamily="18" charset="0"/>
              </a:rPr>
              <a:t>價</a:t>
            </a:r>
            <a:endParaRPr lang="en-US" altLang="zh-TW" sz="3000" dirty="0" smtClean="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3000" dirty="0">
                <a:solidFill>
                  <a:srgbClr val="2D0DB3"/>
                </a:solidFill>
                <a:latin typeface="+mj-ea"/>
                <a:ea typeface="+mj-ea"/>
                <a:cs typeface="Times New Roman" panose="02020603050405020304" pitchFamily="18" charset="0"/>
              </a:rPr>
              <a:t> </a:t>
            </a:r>
            <a:r>
              <a:rPr lang="zh-TW" altLang="en-US" sz="3000" dirty="0" smtClean="0">
                <a:solidFill>
                  <a:srgbClr val="2D0DB3"/>
                </a:solidFill>
                <a:latin typeface="+mj-ea"/>
                <a:ea typeface="+mj-ea"/>
                <a:cs typeface="Times New Roman" panose="02020603050405020304" pitchFamily="18" charset="0"/>
              </a:rPr>
              <a:t>       值</a:t>
            </a:r>
            <a:r>
              <a:rPr lang="zh-TW" altLang="en-US" sz="3000" dirty="0">
                <a:solidFill>
                  <a:srgbClr val="2D0DB3"/>
                </a:solidFill>
                <a:latin typeface="+mj-ea"/>
                <a:ea typeface="+mj-ea"/>
                <a:cs typeface="Times New Roman" panose="02020603050405020304" pitchFamily="18" charset="0"/>
              </a:rPr>
              <a:t>中，屬高險中的高風險</a:t>
            </a:r>
            <a:endParaRPr lang="en-US" altLang="zh-TW" sz="3000"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ts val="0"/>
              </a:spcBef>
              <a:buNone/>
              <a:tabLst>
                <a:tab pos="900113" algn="l"/>
              </a:tabLst>
            </a:pPr>
            <a:r>
              <a:rPr lang="zh-TW" altLang="en-US" sz="2800" dirty="0">
                <a:solidFill>
                  <a:srgbClr val="2D0DB3"/>
                </a:solidFill>
                <a:latin typeface="+mj-ea"/>
                <a:ea typeface="+mj-ea"/>
                <a:cs typeface="Times New Roman" panose="02020603050405020304" pitchFamily="18" charset="0"/>
              </a:rPr>
              <a:t>　</a:t>
            </a:r>
            <a:endParaRPr lang="en-US" altLang="zh-TW" sz="2800" dirty="0">
              <a:solidFill>
                <a:srgbClr val="2D0DB3"/>
              </a:solidFill>
              <a:latin typeface="+mj-ea"/>
              <a:ea typeface="+mj-ea"/>
              <a:cs typeface="Times New Roman" panose="02020603050405020304" pitchFamily="18" charset="0"/>
            </a:endParaRPr>
          </a:p>
          <a:p>
            <a:pPr marL="0" indent="0" eaLnBrk="0" fontAlgn="base" hangingPunct="0">
              <a:lnSpc>
                <a:spcPct val="120000"/>
              </a:lnSpc>
              <a:spcBef>
                <a:spcPct val="0"/>
              </a:spcBef>
              <a:spcAft>
                <a:spcPct val="0"/>
              </a:spcAft>
              <a:buNone/>
              <a:tabLst>
                <a:tab pos="900113" algn="l"/>
              </a:tabLst>
            </a:pPr>
            <a:endParaRPr lang="zh-TW" altLang="en-US" dirty="0">
              <a:solidFill>
                <a:srgbClr val="0070C0"/>
              </a:solidFill>
              <a:latin typeface="+mj-ea"/>
              <a:ea typeface="+mj-ea"/>
            </a:endParaRPr>
          </a:p>
        </p:txBody>
      </p:sp>
    </p:spTree>
    <p:extLst>
      <p:ext uri="{BB962C8B-B14F-4D97-AF65-F5344CB8AC3E}">
        <p14:creationId xmlns:p14="http://schemas.microsoft.com/office/powerpoint/2010/main" val="3211457204"/>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2567608" y="603136"/>
            <a:ext cx="8229600" cy="1143000"/>
          </a:xfrm>
        </p:spPr>
        <p:txBody>
          <a:bodyPr>
            <a:normAutofit/>
          </a:bodyPr>
          <a:lstStyle/>
          <a:p>
            <a:r>
              <a:rPr lang="zh-TW" altLang="en-US" sz="5400" dirty="0">
                <a:solidFill>
                  <a:srgbClr val="CC0099"/>
                </a:solidFill>
                <a:latin typeface="+mj-ea"/>
              </a:rPr>
              <a:t>台灣另一危機！</a:t>
            </a:r>
          </a:p>
        </p:txBody>
      </p:sp>
      <p:sp>
        <p:nvSpPr>
          <p:cNvPr id="3" name="內容版面配置區 2"/>
          <p:cNvSpPr>
            <a:spLocks noGrp="1"/>
          </p:cNvSpPr>
          <p:nvPr>
            <p:ph idx="1"/>
          </p:nvPr>
        </p:nvSpPr>
        <p:spPr/>
        <p:txBody>
          <a:bodyPr/>
          <a:lstStyle/>
          <a:p>
            <a:endParaRPr lang="zh-TW" altLang="en-US" dirty="0"/>
          </a:p>
        </p:txBody>
      </p:sp>
      <p:sp>
        <p:nvSpPr>
          <p:cNvPr id="6" name="爆炸 1 5"/>
          <p:cNvSpPr/>
          <p:nvPr/>
        </p:nvSpPr>
        <p:spPr>
          <a:xfrm>
            <a:off x="2581198" y="1726664"/>
            <a:ext cx="6768752" cy="4856200"/>
          </a:xfrm>
          <a:prstGeom prst="irregularSeal1">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zh-TW" altLang="en-US" sz="4400" b="1" dirty="0">
                <a:solidFill>
                  <a:srgbClr val="2D0DB3"/>
                </a:solidFill>
              </a:rPr>
              <a:t>家庭價值崩解</a:t>
            </a:r>
          </a:p>
        </p:txBody>
      </p:sp>
    </p:spTree>
    <p:extLst>
      <p:ext uri="{BB962C8B-B14F-4D97-AF65-F5344CB8AC3E}">
        <p14:creationId xmlns:p14="http://schemas.microsoft.com/office/powerpoint/2010/main" val="306884286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p:txBody>
          <a:bodyPr>
            <a:normAutofit/>
          </a:bodyPr>
          <a:lstStyle/>
          <a:p>
            <a:r>
              <a:rPr lang="zh-TW" altLang="en-US" sz="5400" dirty="0" smtClean="0">
                <a:solidFill>
                  <a:srgbClr val="CC0099"/>
                </a:solidFill>
                <a:latin typeface="+mj-ea"/>
              </a:rPr>
              <a:t>家庭價值崩解</a:t>
            </a:r>
            <a:endParaRPr lang="zh-TW" altLang="en-US" sz="5400" dirty="0">
              <a:solidFill>
                <a:srgbClr val="CC0099"/>
              </a:solidFill>
              <a:latin typeface="+mj-ea"/>
            </a:endParaRPr>
          </a:p>
        </p:txBody>
      </p:sp>
      <p:sp>
        <p:nvSpPr>
          <p:cNvPr id="3" name="內容版面配置區 2"/>
          <p:cNvSpPr>
            <a:spLocks noGrp="1"/>
          </p:cNvSpPr>
          <p:nvPr>
            <p:ph idx="1"/>
          </p:nvPr>
        </p:nvSpPr>
        <p:spPr>
          <a:xfrm>
            <a:off x="616949" y="1712016"/>
            <a:ext cx="8596668" cy="3880773"/>
          </a:xfrm>
        </p:spPr>
        <p:txBody>
          <a:bodyPr>
            <a:normAutofit lnSpcReduction="10000"/>
          </a:bodyPr>
          <a:lstStyle/>
          <a:p>
            <a:r>
              <a:rPr lang="zh-TW" altLang="en-US" sz="3600" dirty="0">
                <a:solidFill>
                  <a:srgbClr val="2D0DB3"/>
                </a:solidFill>
                <a:latin typeface="+mj-ea"/>
                <a:ea typeface="+mj-ea"/>
              </a:rPr>
              <a:t>父母角色</a:t>
            </a:r>
            <a:endParaRPr lang="en-US" altLang="zh-TW" sz="3600" dirty="0">
              <a:solidFill>
                <a:srgbClr val="2D0DB3"/>
              </a:solidFill>
              <a:latin typeface="+mj-ea"/>
              <a:ea typeface="+mj-ea"/>
            </a:endParaRPr>
          </a:p>
          <a:p>
            <a:r>
              <a:rPr lang="zh-TW" altLang="en-US" sz="3600" dirty="0">
                <a:solidFill>
                  <a:srgbClr val="2D0DB3"/>
                </a:solidFill>
                <a:latin typeface="+mj-ea"/>
                <a:ea typeface="+mj-ea"/>
              </a:rPr>
              <a:t>家庭價值</a:t>
            </a:r>
            <a:endParaRPr lang="en-US" altLang="zh-TW" sz="3600" dirty="0">
              <a:solidFill>
                <a:srgbClr val="2D0DB3"/>
              </a:solidFill>
              <a:latin typeface="+mj-ea"/>
              <a:ea typeface="+mj-ea"/>
            </a:endParaRPr>
          </a:p>
          <a:p>
            <a:r>
              <a:rPr lang="zh-TW" altLang="en-US" sz="3600" dirty="0">
                <a:solidFill>
                  <a:srgbClr val="2D0DB3"/>
                </a:solidFill>
                <a:latin typeface="+mj-ea"/>
                <a:ea typeface="+mj-ea"/>
              </a:rPr>
              <a:t>孝順為何物？</a:t>
            </a:r>
            <a:endParaRPr lang="en-US" altLang="zh-TW" sz="3600" dirty="0">
              <a:solidFill>
                <a:srgbClr val="2D0DB3"/>
              </a:solidFill>
              <a:latin typeface="+mj-ea"/>
              <a:ea typeface="+mj-ea"/>
            </a:endParaRPr>
          </a:p>
          <a:p>
            <a:r>
              <a:rPr lang="zh-TW" altLang="en-US" sz="3600" dirty="0">
                <a:solidFill>
                  <a:srgbClr val="2D0DB3"/>
                </a:solidFill>
                <a:latin typeface="+mj-ea"/>
                <a:ea typeface="+mj-ea"/>
              </a:rPr>
              <a:t>家庭倫理觀念崩解</a:t>
            </a:r>
            <a:endParaRPr lang="en-US" altLang="zh-TW" sz="3600" dirty="0">
              <a:solidFill>
                <a:srgbClr val="2D0DB3"/>
              </a:solidFill>
              <a:latin typeface="+mj-ea"/>
              <a:ea typeface="+mj-ea"/>
            </a:endParaRPr>
          </a:p>
          <a:p>
            <a:r>
              <a:rPr lang="zh-TW" altLang="en-US" sz="3600" dirty="0">
                <a:solidFill>
                  <a:srgbClr val="2D0DB3"/>
                </a:solidFill>
                <a:latin typeface="+mj-ea"/>
                <a:ea typeface="+mj-ea"/>
              </a:rPr>
              <a:t>價值與價格混淆</a:t>
            </a:r>
            <a:endParaRPr lang="en-US" altLang="zh-TW" sz="3600" dirty="0">
              <a:solidFill>
                <a:srgbClr val="2D0DB3"/>
              </a:solidFill>
              <a:latin typeface="+mj-ea"/>
              <a:ea typeface="+mj-ea"/>
            </a:endParaRPr>
          </a:p>
          <a:p>
            <a:r>
              <a:rPr lang="zh-TW" altLang="en-US" sz="3600" dirty="0">
                <a:solidFill>
                  <a:srgbClr val="2D0DB3"/>
                </a:solidFill>
                <a:latin typeface="+mj-ea"/>
                <a:ea typeface="+mj-ea"/>
              </a:rPr>
              <a:t>自由與責任</a:t>
            </a:r>
            <a:endParaRPr lang="en-US" altLang="zh-TW" sz="3600" dirty="0">
              <a:solidFill>
                <a:srgbClr val="2D0DB3"/>
              </a:solidFill>
              <a:latin typeface="+mj-ea"/>
              <a:ea typeface="+mj-ea"/>
            </a:endParaRPr>
          </a:p>
          <a:p>
            <a:endParaRPr lang="en-US" altLang="zh-TW" dirty="0" smtClean="0"/>
          </a:p>
          <a:p>
            <a:endParaRPr lang="en-US" altLang="zh-TW" dirty="0" smtClean="0"/>
          </a:p>
          <a:p>
            <a:endParaRPr lang="en-US" altLang="zh-TW" dirty="0" smtClean="0"/>
          </a:p>
          <a:p>
            <a:endParaRPr lang="zh-TW" altLang="en-US" dirty="0"/>
          </a:p>
        </p:txBody>
      </p:sp>
    </p:spTree>
    <p:extLst>
      <p:ext uri="{BB962C8B-B14F-4D97-AF65-F5344CB8AC3E}">
        <p14:creationId xmlns:p14="http://schemas.microsoft.com/office/powerpoint/2010/main" val="306831830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73817" y="411193"/>
            <a:ext cx="8596668" cy="1320800"/>
          </a:xfrm>
        </p:spPr>
        <p:txBody>
          <a:bodyPr>
            <a:noAutofit/>
          </a:bodyPr>
          <a:lstStyle/>
          <a:p>
            <a:r>
              <a:rPr lang="zh-TW" altLang="en-US" sz="4800" dirty="0">
                <a:solidFill>
                  <a:srgbClr val="CC3399"/>
                </a:solidFill>
              </a:rPr>
              <a:t>肆、以原住民</a:t>
            </a:r>
            <a:r>
              <a:rPr lang="zh-TW" altLang="en-US" sz="4800" dirty="0" smtClean="0">
                <a:solidFill>
                  <a:srgbClr val="CC3399"/>
                </a:solidFill>
              </a:rPr>
              <a:t>家庭為</a:t>
            </a:r>
            <a:r>
              <a:rPr lang="zh-TW" altLang="en-US" sz="4800" dirty="0">
                <a:solidFill>
                  <a:srgbClr val="CC3399"/>
                </a:solidFill>
              </a:rPr>
              <a:t>例</a:t>
            </a:r>
            <a:r>
              <a:rPr lang="en-US" altLang="zh-TW" sz="4800" dirty="0">
                <a:solidFill>
                  <a:srgbClr val="CC3399"/>
                </a:solidFill>
              </a:rPr>
              <a:t/>
            </a:r>
            <a:br>
              <a:rPr lang="en-US" altLang="zh-TW" sz="4800" dirty="0">
                <a:solidFill>
                  <a:srgbClr val="CC3399"/>
                </a:solidFill>
              </a:rPr>
            </a:br>
            <a:endParaRPr lang="zh-TW" altLang="en-US" sz="4800" dirty="0"/>
          </a:p>
        </p:txBody>
      </p:sp>
      <p:sp>
        <p:nvSpPr>
          <p:cNvPr id="3" name="內容版面配置區 2"/>
          <p:cNvSpPr>
            <a:spLocks noGrp="1"/>
          </p:cNvSpPr>
          <p:nvPr>
            <p:ph idx="1"/>
          </p:nvPr>
        </p:nvSpPr>
        <p:spPr>
          <a:xfrm>
            <a:off x="504806" y="1453223"/>
            <a:ext cx="8596668" cy="3880773"/>
          </a:xfrm>
        </p:spPr>
        <p:txBody>
          <a:bodyPr>
            <a:noAutofit/>
          </a:bodyPr>
          <a:lstStyle/>
          <a:p>
            <a:pPr marL="0" indent="0">
              <a:buNone/>
            </a:pPr>
            <a:r>
              <a:rPr lang="zh-TW" altLang="en-US" sz="3600" dirty="0" smtClean="0">
                <a:solidFill>
                  <a:srgbClr val="CC3399"/>
                </a:solidFill>
              </a:rPr>
              <a:t>一、原住民的家庭</a:t>
            </a:r>
            <a:r>
              <a:rPr lang="zh-TW" altLang="en-US" sz="3600" dirty="0">
                <a:solidFill>
                  <a:srgbClr val="CC3399"/>
                </a:solidFill>
              </a:rPr>
              <a:t>人口</a:t>
            </a:r>
            <a:r>
              <a:rPr lang="zh-TW" altLang="en-US" sz="3600" dirty="0" smtClean="0">
                <a:solidFill>
                  <a:srgbClr val="CC3399"/>
                </a:solidFill>
              </a:rPr>
              <a:t>數現況 </a:t>
            </a:r>
            <a:endParaRPr lang="en-US" altLang="zh-TW" sz="3600" dirty="0" smtClean="0">
              <a:solidFill>
                <a:srgbClr val="CC3399"/>
              </a:solidFill>
            </a:endParaRPr>
          </a:p>
          <a:p>
            <a:r>
              <a:rPr lang="zh-TW" altLang="en-US" sz="3200" dirty="0" smtClean="0">
                <a:solidFill>
                  <a:srgbClr val="0000CC"/>
                </a:solidFill>
              </a:rPr>
              <a:t>一家四口者最多，佔</a:t>
            </a:r>
            <a:r>
              <a:rPr lang="en-US" altLang="zh-TW" sz="3200" dirty="0" smtClean="0">
                <a:solidFill>
                  <a:srgbClr val="0000CC"/>
                </a:solidFill>
              </a:rPr>
              <a:t>22.5% </a:t>
            </a:r>
          </a:p>
          <a:p>
            <a:r>
              <a:rPr lang="zh-TW" altLang="en-US" sz="3200" dirty="0" smtClean="0">
                <a:solidFill>
                  <a:srgbClr val="0000CC"/>
                </a:solidFill>
              </a:rPr>
              <a:t>六</a:t>
            </a:r>
            <a:r>
              <a:rPr lang="zh-TW" altLang="en-US" sz="3200" dirty="0">
                <a:solidFill>
                  <a:srgbClr val="0000CC"/>
                </a:solidFill>
              </a:rPr>
              <a:t>口以上者次之，佔</a:t>
            </a:r>
            <a:r>
              <a:rPr lang="en-US" altLang="zh-TW" sz="3200" dirty="0">
                <a:solidFill>
                  <a:srgbClr val="0000CC"/>
                </a:solidFill>
              </a:rPr>
              <a:t>17.7% </a:t>
            </a:r>
            <a:endParaRPr lang="en-US" altLang="zh-TW" sz="3200" dirty="0" smtClean="0">
              <a:solidFill>
                <a:srgbClr val="0000CC"/>
              </a:solidFill>
            </a:endParaRPr>
          </a:p>
          <a:p>
            <a:r>
              <a:rPr lang="zh-TW" altLang="en-US" sz="3200" dirty="0" smtClean="0">
                <a:solidFill>
                  <a:srgbClr val="0000CC"/>
                </a:solidFill>
              </a:rPr>
              <a:t>平均</a:t>
            </a:r>
            <a:r>
              <a:rPr lang="zh-TW" altLang="en-US" sz="3200" dirty="0">
                <a:solidFill>
                  <a:srgbClr val="0000CC"/>
                </a:solidFill>
              </a:rPr>
              <a:t>每戶人口數為</a:t>
            </a:r>
            <a:r>
              <a:rPr lang="en-US" altLang="zh-TW" sz="3200" dirty="0">
                <a:solidFill>
                  <a:srgbClr val="0000CC"/>
                </a:solidFill>
              </a:rPr>
              <a:t>3.77</a:t>
            </a:r>
            <a:r>
              <a:rPr lang="zh-TW" altLang="en-US" sz="3200" dirty="0">
                <a:solidFill>
                  <a:srgbClr val="0000CC"/>
                </a:solidFill>
              </a:rPr>
              <a:t>人</a:t>
            </a:r>
            <a:r>
              <a:rPr lang="zh-TW" altLang="en-US" sz="3200" dirty="0" smtClean="0">
                <a:solidFill>
                  <a:srgbClr val="0000CC"/>
                </a:solidFill>
              </a:rPr>
              <a:t>。</a:t>
            </a:r>
            <a:endParaRPr lang="en-US" altLang="zh-TW" sz="3200" dirty="0" smtClean="0">
              <a:solidFill>
                <a:srgbClr val="0000CC"/>
              </a:solidFill>
            </a:endParaRPr>
          </a:p>
          <a:p>
            <a:pPr marL="0" indent="0">
              <a:buNone/>
            </a:pPr>
            <a:r>
              <a:rPr lang="zh-TW" altLang="en-US" sz="3600" dirty="0" smtClean="0">
                <a:solidFill>
                  <a:srgbClr val="CC3399"/>
                </a:solidFill>
              </a:rPr>
              <a:t>家庭</a:t>
            </a:r>
            <a:r>
              <a:rPr lang="zh-TW" altLang="en-US" sz="3600" dirty="0">
                <a:solidFill>
                  <a:srgbClr val="CC3399"/>
                </a:solidFill>
              </a:rPr>
              <a:t>組織的型態 </a:t>
            </a:r>
            <a:endParaRPr lang="en-US" altLang="zh-TW" sz="3600" dirty="0" smtClean="0">
              <a:solidFill>
                <a:srgbClr val="CC3399"/>
              </a:solidFill>
            </a:endParaRPr>
          </a:p>
          <a:p>
            <a:r>
              <a:rPr lang="zh-TW" altLang="en-US" sz="3200" dirty="0" smtClean="0">
                <a:solidFill>
                  <a:srgbClr val="0000CC"/>
                </a:solidFill>
              </a:rPr>
              <a:t>核心</a:t>
            </a:r>
            <a:r>
              <a:rPr lang="zh-TW" altLang="en-US" sz="3200" dirty="0">
                <a:solidFill>
                  <a:srgbClr val="0000CC"/>
                </a:solidFill>
              </a:rPr>
              <a:t>家庭，</a:t>
            </a:r>
            <a:r>
              <a:rPr lang="en-US" altLang="zh-TW" sz="3200" dirty="0">
                <a:solidFill>
                  <a:srgbClr val="0000CC"/>
                </a:solidFill>
              </a:rPr>
              <a:t>38</a:t>
            </a:r>
            <a:r>
              <a:rPr lang="en-US" altLang="zh-TW" sz="3200" dirty="0" smtClean="0">
                <a:solidFill>
                  <a:srgbClr val="0000CC"/>
                </a:solidFill>
              </a:rPr>
              <a:t>%</a:t>
            </a:r>
          </a:p>
          <a:p>
            <a:r>
              <a:rPr lang="en-US" altLang="zh-TW" sz="3200" dirty="0" smtClean="0">
                <a:solidFill>
                  <a:srgbClr val="0000CC"/>
                </a:solidFill>
              </a:rPr>
              <a:t> </a:t>
            </a:r>
            <a:r>
              <a:rPr lang="zh-TW" altLang="en-US" sz="3200" dirty="0">
                <a:solidFill>
                  <a:srgbClr val="0000CC"/>
                </a:solidFill>
              </a:rPr>
              <a:t>單身戶，</a:t>
            </a:r>
            <a:r>
              <a:rPr lang="en-US" altLang="zh-TW" sz="3200" dirty="0">
                <a:solidFill>
                  <a:srgbClr val="0000CC"/>
                </a:solidFill>
              </a:rPr>
              <a:t>14% </a:t>
            </a:r>
            <a:endParaRPr lang="en-US" altLang="zh-TW" sz="3200" dirty="0" smtClean="0">
              <a:solidFill>
                <a:srgbClr val="0000CC"/>
              </a:solidFill>
            </a:endParaRPr>
          </a:p>
          <a:p>
            <a:r>
              <a:rPr lang="zh-TW" altLang="en-US" sz="3200" dirty="0" smtClean="0">
                <a:solidFill>
                  <a:srgbClr val="0000CC"/>
                </a:solidFill>
              </a:rPr>
              <a:t>平均</a:t>
            </a:r>
            <a:r>
              <a:rPr lang="zh-TW" altLang="en-US" sz="3200" dirty="0">
                <a:solidFill>
                  <a:srgbClr val="0000CC"/>
                </a:solidFill>
              </a:rPr>
              <a:t>每七戶中就有一戶為單親家庭。</a:t>
            </a:r>
          </a:p>
        </p:txBody>
      </p:sp>
    </p:spTree>
    <p:extLst>
      <p:ext uri="{BB962C8B-B14F-4D97-AF65-F5344CB8AC3E}">
        <p14:creationId xmlns:p14="http://schemas.microsoft.com/office/powerpoint/2010/main" val="3030466650"/>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99697" y="368061"/>
            <a:ext cx="8596668" cy="1320800"/>
          </a:xfrm>
        </p:spPr>
        <p:txBody>
          <a:bodyPr>
            <a:noAutofit/>
          </a:bodyPr>
          <a:lstStyle/>
          <a:p>
            <a:r>
              <a:rPr lang="zh-TW" altLang="en-US" sz="4800" dirty="0">
                <a:solidFill>
                  <a:srgbClr val="CC3399"/>
                </a:solidFill>
              </a:rPr>
              <a:t>肆、以原住民</a:t>
            </a:r>
            <a:r>
              <a:rPr lang="zh-TW" altLang="en-US" sz="4800" dirty="0" smtClean="0">
                <a:solidFill>
                  <a:srgbClr val="CC3399"/>
                </a:solidFill>
              </a:rPr>
              <a:t>家庭為</a:t>
            </a:r>
            <a:r>
              <a:rPr lang="zh-TW" altLang="en-US" sz="4800" dirty="0">
                <a:solidFill>
                  <a:srgbClr val="CC3399"/>
                </a:solidFill>
              </a:rPr>
              <a:t>例</a:t>
            </a:r>
            <a:r>
              <a:rPr lang="en-US" altLang="zh-TW" sz="4800" dirty="0">
                <a:solidFill>
                  <a:srgbClr val="CC3399"/>
                </a:solidFill>
              </a:rPr>
              <a:t/>
            </a:r>
            <a:br>
              <a:rPr lang="en-US" altLang="zh-TW" sz="4800" dirty="0">
                <a:solidFill>
                  <a:srgbClr val="CC3399"/>
                </a:solidFill>
              </a:rPr>
            </a:br>
            <a:endParaRPr lang="zh-TW" altLang="en-US" sz="4800" dirty="0"/>
          </a:p>
        </p:txBody>
      </p:sp>
      <p:sp>
        <p:nvSpPr>
          <p:cNvPr id="3" name="內容版面配置區 2"/>
          <p:cNvSpPr>
            <a:spLocks noGrp="1"/>
          </p:cNvSpPr>
          <p:nvPr>
            <p:ph idx="1"/>
          </p:nvPr>
        </p:nvSpPr>
        <p:spPr>
          <a:xfrm>
            <a:off x="487553" y="1470476"/>
            <a:ext cx="9622606" cy="5275381"/>
          </a:xfrm>
        </p:spPr>
        <p:txBody>
          <a:bodyPr>
            <a:noAutofit/>
          </a:bodyPr>
          <a:lstStyle/>
          <a:p>
            <a:pPr marL="0" indent="0">
              <a:buNone/>
            </a:pPr>
            <a:r>
              <a:rPr lang="zh-TW" altLang="en-US" sz="3600" dirty="0" smtClean="0">
                <a:solidFill>
                  <a:srgbClr val="CC3399"/>
                </a:solidFill>
              </a:rPr>
              <a:t>二、原住民</a:t>
            </a:r>
            <a:r>
              <a:rPr lang="zh-TW" altLang="en-US" sz="3600" dirty="0">
                <a:solidFill>
                  <a:srgbClr val="CC3399"/>
                </a:solidFill>
              </a:rPr>
              <a:t>的</a:t>
            </a:r>
            <a:r>
              <a:rPr lang="zh-TW" altLang="en-US" sz="3600" dirty="0" smtClean="0">
                <a:solidFill>
                  <a:srgbClr val="CC3399"/>
                </a:solidFill>
              </a:rPr>
              <a:t>家庭</a:t>
            </a:r>
            <a:r>
              <a:rPr lang="zh-TW" altLang="en-US" sz="3600" dirty="0">
                <a:solidFill>
                  <a:srgbClr val="CC3399"/>
                </a:solidFill>
              </a:rPr>
              <a:t>結構</a:t>
            </a:r>
            <a:r>
              <a:rPr lang="zh-TW" altLang="en-US" sz="3600" dirty="0" smtClean="0">
                <a:solidFill>
                  <a:srgbClr val="CC3399"/>
                </a:solidFill>
              </a:rPr>
              <a:t> </a:t>
            </a:r>
            <a:endParaRPr lang="en-US" altLang="zh-TW" sz="3600" dirty="0" smtClean="0">
              <a:solidFill>
                <a:srgbClr val="CC3399"/>
              </a:solidFill>
            </a:endParaRPr>
          </a:p>
          <a:p>
            <a:r>
              <a:rPr lang="zh-TW" altLang="en-US" sz="2800" dirty="0" smtClean="0">
                <a:solidFill>
                  <a:srgbClr val="0000CC"/>
                </a:solidFill>
              </a:rPr>
              <a:t>假性</a:t>
            </a:r>
            <a:r>
              <a:rPr lang="zh-TW" altLang="en-US" sz="2800" dirty="0">
                <a:solidFill>
                  <a:srgbClr val="0000CC"/>
                </a:solidFill>
              </a:rPr>
              <a:t>單親</a:t>
            </a:r>
            <a:r>
              <a:rPr lang="zh-TW" altLang="en-US" sz="2800" dirty="0" smtClean="0">
                <a:solidFill>
                  <a:srgbClr val="0000CC"/>
                </a:solidFill>
              </a:rPr>
              <a:t>家庭：父親</a:t>
            </a:r>
            <a:r>
              <a:rPr lang="zh-TW" altLang="en-US" sz="2800" dirty="0">
                <a:solidFill>
                  <a:srgbClr val="0000CC"/>
                </a:solidFill>
              </a:rPr>
              <a:t>至都會謀生，由母親兼代父職 </a:t>
            </a:r>
            <a:endParaRPr lang="en-US" altLang="zh-TW" sz="2800" dirty="0" smtClean="0">
              <a:solidFill>
                <a:srgbClr val="0000CC"/>
              </a:solidFill>
            </a:endParaRPr>
          </a:p>
          <a:p>
            <a:r>
              <a:rPr lang="zh-TW" altLang="en-US" sz="2800" dirty="0" smtClean="0">
                <a:solidFill>
                  <a:srgbClr val="0000CC"/>
                </a:solidFill>
              </a:rPr>
              <a:t>隔代家庭：父母</a:t>
            </a:r>
            <a:r>
              <a:rPr lang="zh-TW" altLang="en-US" sz="2800" dirty="0">
                <a:solidFill>
                  <a:srgbClr val="0000CC"/>
                </a:solidFill>
              </a:rPr>
              <a:t>至都會謀生，子女則留在社區與祖父母同住 </a:t>
            </a:r>
            <a:endParaRPr lang="en-US" altLang="zh-TW" sz="2800" dirty="0" smtClean="0">
              <a:solidFill>
                <a:srgbClr val="0000CC"/>
              </a:solidFill>
            </a:endParaRPr>
          </a:p>
          <a:p>
            <a:pPr>
              <a:buFont typeface="Wingdings" panose="05000000000000000000" pitchFamily="2" charset="2"/>
              <a:buChar char="u"/>
            </a:pPr>
            <a:r>
              <a:rPr lang="zh-TW" altLang="en-US" sz="2800" dirty="0" smtClean="0">
                <a:solidFill>
                  <a:srgbClr val="0000CC"/>
                </a:solidFill>
              </a:rPr>
              <a:t>寄</a:t>
            </a:r>
            <a:r>
              <a:rPr lang="zh-TW" altLang="en-US" sz="2800" dirty="0">
                <a:solidFill>
                  <a:srgbClr val="0000CC"/>
                </a:solidFill>
              </a:rPr>
              <a:t>住</a:t>
            </a:r>
            <a:r>
              <a:rPr lang="zh-TW" altLang="en-US" sz="2800" dirty="0" smtClean="0">
                <a:solidFill>
                  <a:srgbClr val="0000CC"/>
                </a:solidFill>
              </a:rPr>
              <a:t>家庭：父母</a:t>
            </a:r>
            <a:r>
              <a:rPr lang="zh-TW" altLang="en-US" sz="2800" dirty="0">
                <a:solidFill>
                  <a:srgbClr val="0000CC"/>
                </a:solidFill>
              </a:rPr>
              <a:t>至都會謀生，子女則留在社區與親友同住 </a:t>
            </a:r>
            <a:endParaRPr lang="en-US" altLang="zh-TW" sz="2800" dirty="0" smtClean="0">
              <a:solidFill>
                <a:srgbClr val="0000CC"/>
              </a:solidFill>
            </a:endParaRPr>
          </a:p>
          <a:p>
            <a:pPr>
              <a:buFont typeface="Wingdings" panose="05000000000000000000" pitchFamily="2" charset="2"/>
              <a:buChar char="u"/>
            </a:pPr>
            <a:r>
              <a:rPr lang="zh-TW" altLang="en-US" sz="2800" dirty="0" smtClean="0">
                <a:solidFill>
                  <a:srgbClr val="0000CC"/>
                </a:solidFill>
              </a:rPr>
              <a:t>小</a:t>
            </a:r>
            <a:r>
              <a:rPr lang="zh-TW" altLang="en-US" sz="2800" dirty="0">
                <a:solidFill>
                  <a:srgbClr val="0000CC"/>
                </a:solidFill>
              </a:rPr>
              <a:t>家長</a:t>
            </a:r>
            <a:r>
              <a:rPr lang="zh-TW" altLang="en-US" sz="2800" dirty="0" smtClean="0">
                <a:solidFill>
                  <a:srgbClr val="0000CC"/>
                </a:solidFill>
              </a:rPr>
              <a:t>家庭：父母</a:t>
            </a:r>
            <a:r>
              <a:rPr lang="zh-TW" altLang="en-US" sz="2800" dirty="0">
                <a:solidFill>
                  <a:srgbClr val="0000CC"/>
                </a:solidFill>
              </a:rPr>
              <a:t>至都會謀生，只有與未成年之兄弟姐妹同</a:t>
            </a:r>
            <a:r>
              <a:rPr lang="zh-TW" altLang="en-US" sz="2800" dirty="0" smtClean="0">
                <a:solidFill>
                  <a:srgbClr val="0000CC"/>
                </a:solidFill>
              </a:rPr>
              <a:t>住</a:t>
            </a:r>
            <a:endParaRPr lang="en-US" altLang="zh-TW" sz="2800" dirty="0" smtClean="0">
              <a:solidFill>
                <a:srgbClr val="0000CC"/>
              </a:solidFill>
            </a:endParaRPr>
          </a:p>
          <a:p>
            <a:pPr>
              <a:buFont typeface="Wingdings" panose="05000000000000000000" pitchFamily="2" charset="2"/>
              <a:buChar char="u"/>
            </a:pPr>
            <a:r>
              <a:rPr lang="zh-TW" altLang="en-US" sz="2800" dirty="0" smtClean="0">
                <a:solidFill>
                  <a:srgbClr val="0000CC"/>
                </a:solidFill>
              </a:rPr>
              <a:t>分偶家庭：家庭為了</a:t>
            </a:r>
            <a:r>
              <a:rPr lang="zh-TW" altLang="en-US" sz="2800" dirty="0">
                <a:solidFill>
                  <a:srgbClr val="0000CC"/>
                </a:solidFill>
              </a:rPr>
              <a:t>兼顧就業與照顧子女，夫妻分隔兩地</a:t>
            </a:r>
          </a:p>
        </p:txBody>
      </p:sp>
    </p:spTree>
    <p:extLst>
      <p:ext uri="{BB962C8B-B14F-4D97-AF65-F5344CB8AC3E}">
        <p14:creationId xmlns:p14="http://schemas.microsoft.com/office/powerpoint/2010/main" val="2058686116"/>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65191" y="279072"/>
            <a:ext cx="9079141" cy="1320800"/>
          </a:xfrm>
        </p:spPr>
        <p:txBody>
          <a:bodyPr>
            <a:normAutofit fontScale="90000"/>
          </a:bodyPr>
          <a:lstStyle/>
          <a:p>
            <a:r>
              <a:rPr lang="zh-TW" altLang="en-US" sz="5400" dirty="0">
                <a:solidFill>
                  <a:srgbClr val="CC3399"/>
                </a:solidFill>
              </a:rPr>
              <a:t>肆、以原住民</a:t>
            </a:r>
            <a:r>
              <a:rPr lang="zh-TW" altLang="en-US" sz="5400" dirty="0" smtClean="0">
                <a:solidFill>
                  <a:srgbClr val="CC3399"/>
                </a:solidFill>
              </a:rPr>
              <a:t>家庭為</a:t>
            </a:r>
            <a:r>
              <a:rPr lang="zh-TW" altLang="en-US" sz="5400" dirty="0">
                <a:solidFill>
                  <a:srgbClr val="CC3399"/>
                </a:solidFill>
              </a:rPr>
              <a:t>例</a:t>
            </a:r>
            <a:r>
              <a:rPr lang="en-US" altLang="zh-TW" sz="5400" dirty="0">
                <a:solidFill>
                  <a:srgbClr val="CC3399"/>
                </a:solidFill>
              </a:rPr>
              <a:t/>
            </a:r>
            <a:br>
              <a:rPr lang="en-US" altLang="zh-TW" sz="5400" dirty="0">
                <a:solidFill>
                  <a:srgbClr val="CC3399"/>
                </a:solidFill>
              </a:rPr>
            </a:br>
            <a:r>
              <a:rPr lang="en-US" altLang="zh-TW" sz="4800" dirty="0">
                <a:solidFill>
                  <a:srgbClr val="CC3399"/>
                </a:solidFill>
              </a:rPr>
              <a:t/>
            </a:r>
            <a:br>
              <a:rPr lang="en-US" altLang="zh-TW" sz="4800" dirty="0">
                <a:solidFill>
                  <a:srgbClr val="CC3399"/>
                </a:solidFill>
              </a:rPr>
            </a:br>
            <a:r>
              <a:rPr lang="en-US" altLang="zh-TW" sz="4800" dirty="0">
                <a:solidFill>
                  <a:srgbClr val="CC3399"/>
                </a:solidFill>
              </a:rPr>
              <a:t/>
            </a:r>
            <a:br>
              <a:rPr lang="en-US" altLang="zh-TW" sz="4800" dirty="0">
                <a:solidFill>
                  <a:srgbClr val="CC3399"/>
                </a:solidFill>
              </a:rPr>
            </a:br>
            <a:endParaRPr lang="zh-TW" altLang="en-US" sz="4800" dirty="0">
              <a:solidFill>
                <a:srgbClr val="CC3399"/>
              </a:solidFill>
            </a:endParaRPr>
          </a:p>
        </p:txBody>
      </p:sp>
      <p:sp>
        <p:nvSpPr>
          <p:cNvPr id="3" name="內容版面配置區 2"/>
          <p:cNvSpPr>
            <a:spLocks noGrp="1"/>
          </p:cNvSpPr>
          <p:nvPr>
            <p:ph idx="1"/>
          </p:nvPr>
        </p:nvSpPr>
        <p:spPr>
          <a:xfrm>
            <a:off x="565191" y="1599872"/>
            <a:ext cx="10580138" cy="4326475"/>
          </a:xfrm>
        </p:spPr>
        <p:txBody>
          <a:bodyPr>
            <a:noAutofit/>
          </a:bodyPr>
          <a:lstStyle/>
          <a:p>
            <a:pPr marL="0" indent="0">
              <a:buNone/>
            </a:pPr>
            <a:r>
              <a:rPr lang="zh-TW" altLang="en-US" sz="4000" dirty="0" smtClean="0">
                <a:solidFill>
                  <a:srgbClr val="CC3399"/>
                </a:solidFill>
              </a:rPr>
              <a:t>三、您</a:t>
            </a:r>
            <a:r>
              <a:rPr lang="zh-TW" altLang="en-US" sz="4000" dirty="0">
                <a:solidFill>
                  <a:srgbClr val="CC3399"/>
                </a:solidFill>
              </a:rPr>
              <a:t>對原住民文化瞭解多少？</a:t>
            </a:r>
            <a:endParaRPr lang="en-US" altLang="zh-TW" sz="4000" dirty="0" smtClean="0">
              <a:solidFill>
                <a:srgbClr val="CC3399"/>
              </a:solidFill>
            </a:endParaRPr>
          </a:p>
          <a:p>
            <a:r>
              <a:rPr lang="zh-TW" altLang="en-US" sz="3600" dirty="0" smtClean="0">
                <a:solidFill>
                  <a:srgbClr val="0000CC"/>
                </a:solidFill>
              </a:rPr>
              <a:t>阿美</a:t>
            </a:r>
            <a:r>
              <a:rPr lang="zh-TW" altLang="en-US" sz="3600" dirty="0">
                <a:solidFill>
                  <a:srgbClr val="0000CC"/>
                </a:solidFill>
              </a:rPr>
              <a:t>族</a:t>
            </a:r>
            <a:r>
              <a:rPr lang="zh-TW" altLang="en-US" sz="3600" dirty="0" smtClean="0">
                <a:solidFill>
                  <a:srgbClr val="0000CC"/>
                </a:solidFill>
              </a:rPr>
              <a:t>：以母氏族及年齡組織為基礎</a:t>
            </a:r>
            <a:r>
              <a:rPr lang="en-US" altLang="zh-TW" sz="2400" dirty="0" smtClean="0">
                <a:solidFill>
                  <a:srgbClr val="0000CC"/>
                </a:solidFill>
              </a:rPr>
              <a:t>(</a:t>
            </a:r>
            <a:r>
              <a:rPr lang="zh-TW" altLang="en-US" sz="2400" dirty="0" smtClean="0">
                <a:solidFill>
                  <a:srgbClr val="0000CC"/>
                </a:solidFill>
              </a:rPr>
              <a:t>以</a:t>
            </a:r>
            <a:r>
              <a:rPr lang="zh-TW" altLang="en-US" sz="2400" dirty="0">
                <a:solidFill>
                  <a:srgbClr val="0000CC"/>
                </a:solidFill>
              </a:rPr>
              <a:t>老年人或年長階級作為處理部落事務的權力</a:t>
            </a:r>
            <a:r>
              <a:rPr lang="zh-TW" altLang="en-US" sz="2400" dirty="0" smtClean="0">
                <a:solidFill>
                  <a:srgbClr val="0000CC"/>
                </a:solidFill>
              </a:rPr>
              <a:t>者</a:t>
            </a:r>
            <a:r>
              <a:rPr lang="en-US" altLang="zh-TW" sz="2400" dirty="0" smtClean="0">
                <a:solidFill>
                  <a:srgbClr val="0000CC"/>
                </a:solidFill>
              </a:rPr>
              <a:t>)</a:t>
            </a:r>
          </a:p>
          <a:p>
            <a:r>
              <a:rPr lang="zh-TW" altLang="en-US" sz="3600" dirty="0" smtClean="0">
                <a:solidFill>
                  <a:srgbClr val="0000CC"/>
                </a:solidFill>
              </a:rPr>
              <a:t>泰雅族：以血親族群構成部落基礎</a:t>
            </a:r>
            <a:r>
              <a:rPr lang="en-US" altLang="zh-TW" sz="2400" dirty="0" smtClean="0">
                <a:solidFill>
                  <a:srgbClr val="0000CC"/>
                </a:solidFill>
              </a:rPr>
              <a:t>(</a:t>
            </a:r>
            <a:r>
              <a:rPr lang="zh-TW" altLang="en-US" sz="2400" dirty="0" smtClean="0">
                <a:solidFill>
                  <a:srgbClr val="0000CC"/>
                </a:solidFill>
              </a:rPr>
              <a:t>血</a:t>
            </a:r>
            <a:r>
              <a:rPr lang="zh-TW" altLang="en-US" sz="2400" dirty="0">
                <a:solidFill>
                  <a:srgbClr val="0000CC"/>
                </a:solidFill>
              </a:rPr>
              <a:t>族團體是指同一血緣家族同居於一處而形成的社會</a:t>
            </a:r>
            <a:r>
              <a:rPr lang="zh-TW" altLang="en-US" sz="2400" dirty="0" smtClean="0">
                <a:solidFill>
                  <a:srgbClr val="0000CC"/>
                </a:solidFill>
              </a:rPr>
              <a:t>團體</a:t>
            </a:r>
            <a:r>
              <a:rPr lang="en-US" altLang="zh-TW" sz="2400" dirty="0" smtClean="0">
                <a:solidFill>
                  <a:srgbClr val="0000CC"/>
                </a:solidFill>
              </a:rPr>
              <a:t>)</a:t>
            </a:r>
          </a:p>
          <a:p>
            <a:r>
              <a:rPr lang="zh-TW" altLang="en-US" sz="3600" dirty="0" smtClean="0">
                <a:solidFill>
                  <a:srgbClr val="0000CC"/>
                </a:solidFill>
              </a:rPr>
              <a:t>排灣族：以貴族地主系為中心的部落</a:t>
            </a:r>
            <a:r>
              <a:rPr lang="en-US" altLang="zh-TW" sz="2400" dirty="0" smtClean="0">
                <a:solidFill>
                  <a:srgbClr val="0000CC"/>
                </a:solidFill>
              </a:rPr>
              <a:t>(</a:t>
            </a:r>
            <a:r>
              <a:rPr lang="zh-TW" altLang="en-US" sz="2400" dirty="0">
                <a:solidFill>
                  <a:srgbClr val="0000CC"/>
                </a:solidFill>
              </a:rPr>
              <a:t>排灣族的部落組織主要是以地主貴族及佃農平民所形成的階級制封建組織為其</a:t>
            </a:r>
            <a:r>
              <a:rPr lang="zh-TW" altLang="en-US" sz="2400" dirty="0" smtClean="0">
                <a:solidFill>
                  <a:srgbClr val="0000CC"/>
                </a:solidFill>
              </a:rPr>
              <a:t>特徵</a:t>
            </a:r>
            <a:r>
              <a:rPr lang="en-US" altLang="zh-TW" sz="2400" dirty="0" smtClean="0">
                <a:solidFill>
                  <a:srgbClr val="0000CC"/>
                </a:solidFill>
              </a:rPr>
              <a:t>)</a:t>
            </a:r>
          </a:p>
        </p:txBody>
      </p:sp>
    </p:spTree>
    <p:extLst>
      <p:ext uri="{BB962C8B-B14F-4D97-AF65-F5344CB8AC3E}">
        <p14:creationId xmlns:p14="http://schemas.microsoft.com/office/powerpoint/2010/main" val="3937635715"/>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65191" y="402566"/>
            <a:ext cx="9079141" cy="1320800"/>
          </a:xfrm>
        </p:spPr>
        <p:txBody>
          <a:bodyPr>
            <a:normAutofit fontScale="90000"/>
          </a:bodyPr>
          <a:lstStyle/>
          <a:p>
            <a:r>
              <a:rPr lang="zh-TW" altLang="en-US" sz="5400" dirty="0">
                <a:solidFill>
                  <a:srgbClr val="CC3399"/>
                </a:solidFill>
              </a:rPr>
              <a:t>肆、以原住民</a:t>
            </a:r>
            <a:r>
              <a:rPr lang="zh-TW" altLang="en-US" sz="5400" dirty="0" smtClean="0">
                <a:solidFill>
                  <a:srgbClr val="CC3399"/>
                </a:solidFill>
              </a:rPr>
              <a:t>家庭為</a:t>
            </a:r>
            <a:r>
              <a:rPr lang="zh-TW" altLang="en-US" sz="5400" dirty="0">
                <a:solidFill>
                  <a:srgbClr val="CC3399"/>
                </a:solidFill>
              </a:rPr>
              <a:t>例</a:t>
            </a:r>
            <a:r>
              <a:rPr lang="en-US" altLang="zh-TW" sz="5400" dirty="0">
                <a:solidFill>
                  <a:srgbClr val="CC3399"/>
                </a:solidFill>
              </a:rPr>
              <a:t/>
            </a:r>
            <a:br>
              <a:rPr lang="en-US" altLang="zh-TW" sz="5400" dirty="0">
                <a:solidFill>
                  <a:srgbClr val="CC3399"/>
                </a:solidFill>
              </a:rPr>
            </a:br>
            <a:r>
              <a:rPr lang="en-US" altLang="zh-TW" sz="4800" dirty="0">
                <a:solidFill>
                  <a:srgbClr val="CC3399"/>
                </a:solidFill>
              </a:rPr>
              <a:t/>
            </a:r>
            <a:br>
              <a:rPr lang="en-US" altLang="zh-TW" sz="4800" dirty="0">
                <a:solidFill>
                  <a:srgbClr val="CC3399"/>
                </a:solidFill>
              </a:rPr>
            </a:br>
            <a:r>
              <a:rPr lang="en-US" altLang="zh-TW" sz="4800" dirty="0">
                <a:solidFill>
                  <a:srgbClr val="CC3399"/>
                </a:solidFill>
              </a:rPr>
              <a:t/>
            </a:r>
            <a:br>
              <a:rPr lang="en-US" altLang="zh-TW" sz="4800" dirty="0">
                <a:solidFill>
                  <a:srgbClr val="CC3399"/>
                </a:solidFill>
              </a:rPr>
            </a:br>
            <a:endParaRPr lang="zh-TW" altLang="en-US" sz="4800" dirty="0">
              <a:solidFill>
                <a:srgbClr val="CC3399"/>
              </a:solidFill>
            </a:endParaRPr>
          </a:p>
        </p:txBody>
      </p:sp>
      <p:sp>
        <p:nvSpPr>
          <p:cNvPr id="3" name="內容版面配置區 2"/>
          <p:cNvSpPr>
            <a:spLocks noGrp="1"/>
          </p:cNvSpPr>
          <p:nvPr>
            <p:ph idx="1"/>
          </p:nvPr>
        </p:nvSpPr>
        <p:spPr>
          <a:xfrm>
            <a:off x="565191" y="1599872"/>
            <a:ext cx="10580138" cy="4326475"/>
          </a:xfrm>
        </p:spPr>
        <p:txBody>
          <a:bodyPr>
            <a:noAutofit/>
          </a:bodyPr>
          <a:lstStyle/>
          <a:p>
            <a:r>
              <a:rPr lang="zh-TW" altLang="en-US" sz="3600" dirty="0" smtClean="0">
                <a:solidFill>
                  <a:srgbClr val="0000CC"/>
                </a:solidFill>
              </a:rPr>
              <a:t>布農族：以父系氏族為部落構成基礎</a:t>
            </a:r>
            <a:endParaRPr lang="en-US" altLang="zh-TW" sz="3600" dirty="0" smtClean="0">
              <a:solidFill>
                <a:srgbClr val="0000CC"/>
              </a:solidFill>
            </a:endParaRPr>
          </a:p>
          <a:p>
            <a:pPr marL="0" indent="0">
              <a:buNone/>
            </a:pPr>
            <a:r>
              <a:rPr lang="zh-TW" altLang="en-US" sz="3600" dirty="0">
                <a:solidFill>
                  <a:srgbClr val="0000CC"/>
                </a:solidFill>
              </a:rPr>
              <a:t> </a:t>
            </a:r>
            <a:r>
              <a:rPr lang="zh-TW" altLang="en-US" sz="3600" dirty="0" smtClean="0">
                <a:solidFill>
                  <a:srgbClr val="0000CC"/>
                </a:solidFill>
              </a:rPr>
              <a:t>  </a:t>
            </a:r>
            <a:r>
              <a:rPr lang="en-US" altLang="zh-TW" sz="2600" dirty="0" smtClean="0">
                <a:solidFill>
                  <a:srgbClr val="0000CC"/>
                </a:solidFill>
              </a:rPr>
              <a:t>(</a:t>
            </a:r>
            <a:r>
              <a:rPr lang="zh-TW" altLang="en-US" sz="2600" dirty="0">
                <a:solidFill>
                  <a:srgbClr val="0000CC"/>
                </a:solidFill>
              </a:rPr>
              <a:t>家族構成份子通常由兩世代以上之父系親屬份子及其配偶組成</a:t>
            </a:r>
            <a:r>
              <a:rPr lang="zh-TW" altLang="en-US" sz="2600" dirty="0" smtClean="0">
                <a:solidFill>
                  <a:srgbClr val="0000CC"/>
                </a:solidFill>
              </a:rPr>
              <a:t>，一</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個家族   以</a:t>
            </a:r>
            <a:r>
              <a:rPr lang="zh-TW" altLang="en-US" sz="2600" dirty="0">
                <a:solidFill>
                  <a:srgbClr val="0000CC"/>
                </a:solidFill>
              </a:rPr>
              <a:t>住居於同一家屋，使用同一穀倉，在同一爐灶上炊</a:t>
            </a:r>
            <a:r>
              <a:rPr lang="zh-TW" altLang="en-US" sz="2600" dirty="0" smtClean="0">
                <a:solidFill>
                  <a:srgbClr val="0000CC"/>
                </a:solidFill>
              </a:rPr>
              <a:t>餐，</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共同</a:t>
            </a:r>
            <a:r>
              <a:rPr lang="zh-TW" altLang="en-US" sz="2600" dirty="0">
                <a:solidFill>
                  <a:srgbClr val="0000CC"/>
                </a:solidFill>
              </a:rPr>
              <a:t>工作、享用為一般特質，典型的大家族常有三世代以上之</a:t>
            </a:r>
            <a:r>
              <a:rPr lang="zh-TW" altLang="en-US" sz="2600" dirty="0" smtClean="0">
                <a:solidFill>
                  <a:srgbClr val="0000CC"/>
                </a:solidFill>
              </a:rPr>
              <a:t>親屬</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a:t>
            </a:r>
            <a:r>
              <a:rPr lang="zh-TW" altLang="en-US" sz="2600" dirty="0">
                <a:solidFill>
                  <a:srgbClr val="0000CC"/>
                </a:solidFill>
              </a:rPr>
              <a:t>三、四十人以上，同住於一大家屋</a:t>
            </a:r>
            <a:r>
              <a:rPr lang="zh-TW" altLang="en-US" sz="2600" dirty="0" smtClean="0">
                <a:solidFill>
                  <a:srgbClr val="0000CC"/>
                </a:solidFill>
              </a:rPr>
              <a:t>內</a:t>
            </a:r>
            <a:r>
              <a:rPr lang="en-US" altLang="zh-TW" sz="2600" dirty="0" smtClean="0">
                <a:solidFill>
                  <a:srgbClr val="0000CC"/>
                </a:solidFill>
              </a:rPr>
              <a:t>)</a:t>
            </a:r>
          </a:p>
          <a:p>
            <a:pPr marL="0" indent="0">
              <a:buNone/>
            </a:pPr>
            <a:r>
              <a:rPr lang="zh-TW" altLang="en-US" sz="4000" dirty="0" smtClean="0">
                <a:solidFill>
                  <a:srgbClr val="CC3399"/>
                </a:solidFill>
              </a:rPr>
              <a:t>每個族群都有其獨特的社會文化與家族結構</a:t>
            </a:r>
            <a:endParaRPr lang="zh-TW" altLang="en-US" sz="4000" dirty="0">
              <a:solidFill>
                <a:srgbClr val="CC3399"/>
              </a:solidFill>
            </a:endParaRPr>
          </a:p>
        </p:txBody>
      </p:sp>
    </p:spTree>
    <p:extLst>
      <p:ext uri="{BB962C8B-B14F-4D97-AF65-F5344CB8AC3E}">
        <p14:creationId xmlns:p14="http://schemas.microsoft.com/office/powerpoint/2010/main" val="32811350"/>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677334" y="488831"/>
            <a:ext cx="9458704" cy="831011"/>
          </a:xfrm>
        </p:spPr>
        <p:txBody>
          <a:bodyPr>
            <a:noAutofit/>
          </a:bodyPr>
          <a:lstStyle/>
          <a:p>
            <a:r>
              <a:rPr lang="zh-TW" altLang="en-US" sz="4800" dirty="0">
                <a:solidFill>
                  <a:srgbClr val="CC3399"/>
                </a:solidFill>
              </a:rPr>
              <a:t>肆、以原住民</a:t>
            </a:r>
            <a:r>
              <a:rPr lang="zh-TW" altLang="en-US" sz="4800" dirty="0" smtClean="0">
                <a:solidFill>
                  <a:srgbClr val="CC3399"/>
                </a:solidFill>
              </a:rPr>
              <a:t>家庭為</a:t>
            </a:r>
            <a:r>
              <a:rPr lang="zh-TW" altLang="en-US" sz="4800" dirty="0">
                <a:solidFill>
                  <a:srgbClr val="CC3399"/>
                </a:solidFill>
              </a:rPr>
              <a:t>例</a:t>
            </a:r>
            <a:r>
              <a:rPr lang="en-US" altLang="zh-TW" sz="4800" dirty="0">
                <a:solidFill>
                  <a:srgbClr val="CC3399"/>
                </a:solidFill>
              </a:rPr>
              <a:t/>
            </a:r>
            <a:br>
              <a:rPr lang="en-US" altLang="zh-TW" sz="4800" dirty="0">
                <a:solidFill>
                  <a:srgbClr val="CC3399"/>
                </a:solidFill>
              </a:rPr>
            </a:br>
            <a:r>
              <a:rPr lang="en-US" altLang="zh-TW" sz="4400" dirty="0">
                <a:solidFill>
                  <a:srgbClr val="CC3399"/>
                </a:solidFill>
              </a:rPr>
              <a:t/>
            </a:r>
            <a:br>
              <a:rPr lang="en-US" altLang="zh-TW" sz="4400" dirty="0">
                <a:solidFill>
                  <a:srgbClr val="CC3399"/>
                </a:solidFill>
              </a:rPr>
            </a:br>
            <a:r>
              <a:rPr lang="en-US" altLang="zh-TW" sz="4400" dirty="0">
                <a:solidFill>
                  <a:srgbClr val="CC3399"/>
                </a:solidFill>
              </a:rPr>
              <a:t/>
            </a:r>
            <a:br>
              <a:rPr lang="en-US" altLang="zh-TW" sz="4400" dirty="0">
                <a:solidFill>
                  <a:srgbClr val="CC3399"/>
                </a:solidFill>
              </a:rPr>
            </a:br>
            <a:endParaRPr lang="zh-TW" altLang="en-US" sz="4400" dirty="0"/>
          </a:p>
        </p:txBody>
      </p:sp>
      <p:sp>
        <p:nvSpPr>
          <p:cNvPr id="3" name="內容版面配置區 2"/>
          <p:cNvSpPr>
            <a:spLocks noGrp="1"/>
          </p:cNvSpPr>
          <p:nvPr>
            <p:ph idx="1"/>
          </p:nvPr>
        </p:nvSpPr>
        <p:spPr>
          <a:xfrm>
            <a:off x="677334" y="1604513"/>
            <a:ext cx="8708206" cy="4908430"/>
          </a:xfrm>
        </p:spPr>
        <p:txBody>
          <a:bodyPr/>
          <a:lstStyle/>
          <a:p>
            <a:pPr marL="0" indent="0">
              <a:buNone/>
            </a:pPr>
            <a:r>
              <a:rPr lang="zh-TW" altLang="en-US" sz="3600" dirty="0" smtClean="0">
                <a:solidFill>
                  <a:srgbClr val="CC3399"/>
                </a:solidFill>
              </a:rPr>
              <a:t>四、原住民對家的意義</a:t>
            </a:r>
            <a:endParaRPr lang="en-US" altLang="zh-TW" sz="3600" dirty="0" smtClean="0">
              <a:solidFill>
                <a:srgbClr val="CC3399"/>
              </a:solidFill>
            </a:endParaRPr>
          </a:p>
          <a:p>
            <a:r>
              <a:rPr lang="zh-TW" altLang="en-US" sz="3200" dirty="0" smtClean="0">
                <a:solidFill>
                  <a:srgbClr val="0000CC"/>
                </a:solidFill>
              </a:rPr>
              <a:t>原住民傳統聚落之觀念，住在家屋中就是家人，而不論有無家屬關係</a:t>
            </a:r>
            <a:endParaRPr lang="en-US" altLang="zh-TW" sz="3200" dirty="0" smtClean="0">
              <a:solidFill>
                <a:srgbClr val="0000CC"/>
              </a:solidFill>
            </a:endParaRPr>
          </a:p>
          <a:p>
            <a:r>
              <a:rPr lang="zh-TW" altLang="en-US" sz="3200" dirty="0" smtClean="0">
                <a:solidFill>
                  <a:srgbClr val="0000CC"/>
                </a:solidFill>
              </a:rPr>
              <a:t>小孩多由家中長者照顧，尊敬長輩重禮節由生活中養成</a:t>
            </a:r>
            <a:endParaRPr lang="en-US" altLang="zh-TW" sz="3200" dirty="0" smtClean="0">
              <a:solidFill>
                <a:srgbClr val="0000CC"/>
              </a:solidFill>
            </a:endParaRPr>
          </a:p>
          <a:p>
            <a:pPr marL="0" indent="0">
              <a:buNone/>
            </a:pPr>
            <a:r>
              <a:rPr lang="zh-TW" altLang="en-US" sz="3600" dirty="0" smtClean="0">
                <a:solidFill>
                  <a:srgbClr val="CC3399"/>
                </a:solidFill>
              </a:rPr>
              <a:t>原住民對親職教育之看</a:t>
            </a:r>
            <a:r>
              <a:rPr lang="zh-TW" altLang="en-US" sz="3600" dirty="0">
                <a:solidFill>
                  <a:srgbClr val="CC3399"/>
                </a:solidFill>
              </a:rPr>
              <a:t>法</a:t>
            </a:r>
          </a:p>
        </p:txBody>
      </p:sp>
    </p:spTree>
    <p:extLst>
      <p:ext uri="{BB962C8B-B14F-4D97-AF65-F5344CB8AC3E}">
        <p14:creationId xmlns:p14="http://schemas.microsoft.com/office/powerpoint/2010/main" val="2369217056"/>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280518" y="335473"/>
            <a:ext cx="9700243" cy="1320800"/>
          </a:xfrm>
        </p:spPr>
        <p:txBody>
          <a:bodyPr>
            <a:noAutofit/>
          </a:bodyPr>
          <a:lstStyle/>
          <a:p>
            <a:r>
              <a:rPr lang="zh-TW" altLang="en-US" sz="4800" dirty="0">
                <a:solidFill>
                  <a:srgbClr val="CC3399"/>
                </a:solidFill>
              </a:rPr>
              <a:t>肆、以原住民</a:t>
            </a:r>
            <a:r>
              <a:rPr lang="zh-TW" altLang="en-US" sz="4800" dirty="0" smtClean="0">
                <a:solidFill>
                  <a:srgbClr val="CC3399"/>
                </a:solidFill>
              </a:rPr>
              <a:t>家庭為</a:t>
            </a:r>
            <a:r>
              <a:rPr lang="zh-TW" altLang="en-US" sz="4800" dirty="0">
                <a:solidFill>
                  <a:srgbClr val="CC3399"/>
                </a:solidFill>
              </a:rPr>
              <a:t>例</a:t>
            </a:r>
            <a:r>
              <a:rPr lang="en-US" altLang="zh-TW" sz="4800" dirty="0">
                <a:solidFill>
                  <a:srgbClr val="CC3399"/>
                </a:solidFill>
              </a:rPr>
              <a:t/>
            </a:r>
            <a:br>
              <a:rPr lang="en-US" altLang="zh-TW" sz="4800" dirty="0">
                <a:solidFill>
                  <a:srgbClr val="CC3399"/>
                </a:solidFill>
              </a:rPr>
            </a:br>
            <a:endParaRPr lang="zh-TW" altLang="en-US" sz="4800" dirty="0"/>
          </a:p>
        </p:txBody>
      </p:sp>
      <p:sp>
        <p:nvSpPr>
          <p:cNvPr id="3" name="內容版面配置區 2"/>
          <p:cNvSpPr>
            <a:spLocks noGrp="1"/>
          </p:cNvSpPr>
          <p:nvPr>
            <p:ph idx="1"/>
          </p:nvPr>
        </p:nvSpPr>
        <p:spPr>
          <a:xfrm>
            <a:off x="478925" y="1276710"/>
            <a:ext cx="9303428" cy="5641675"/>
          </a:xfrm>
        </p:spPr>
        <p:txBody>
          <a:bodyPr>
            <a:normAutofit fontScale="92500" lnSpcReduction="10000"/>
          </a:bodyPr>
          <a:lstStyle/>
          <a:p>
            <a:pPr marL="0" indent="0">
              <a:buNone/>
            </a:pPr>
            <a:r>
              <a:rPr lang="zh-TW" altLang="en-US" sz="3500" dirty="0" smtClean="0">
                <a:solidFill>
                  <a:srgbClr val="CC3399"/>
                </a:solidFill>
              </a:rPr>
              <a:t>五、原住民</a:t>
            </a:r>
            <a:r>
              <a:rPr lang="zh-TW" altLang="en-US" sz="3500" dirty="0">
                <a:solidFill>
                  <a:srgbClr val="CC3399"/>
                </a:solidFill>
              </a:rPr>
              <a:t>族的特性 </a:t>
            </a:r>
            <a:endParaRPr lang="en-US" altLang="zh-TW" sz="3500" dirty="0">
              <a:solidFill>
                <a:srgbClr val="CC3399"/>
              </a:solidFill>
            </a:endParaRPr>
          </a:p>
          <a:p>
            <a:r>
              <a:rPr lang="zh-TW" altLang="en-US" sz="2400" dirty="0" smtClean="0">
                <a:solidFill>
                  <a:srgbClr val="0000CC"/>
                </a:solidFill>
              </a:rPr>
              <a:t>  </a:t>
            </a:r>
            <a:r>
              <a:rPr lang="zh-TW" altLang="en-US" sz="2600" dirty="0" smtClean="0">
                <a:solidFill>
                  <a:srgbClr val="0000CC"/>
                </a:solidFill>
              </a:rPr>
              <a:t>有</a:t>
            </a:r>
            <a:r>
              <a:rPr lang="zh-TW" altLang="en-US" sz="2600" dirty="0">
                <a:solidFill>
                  <a:srgbClr val="0000CC"/>
                </a:solidFill>
              </a:rPr>
              <a:t>傳統的</a:t>
            </a:r>
            <a:r>
              <a:rPr lang="zh-TW" altLang="en-US" sz="2600" dirty="0" smtClean="0">
                <a:solidFill>
                  <a:srgbClr val="0000CC"/>
                </a:solidFill>
              </a:rPr>
              <a:t>文化</a:t>
            </a:r>
            <a:endParaRPr lang="en-US" altLang="zh-TW" sz="2600" dirty="0">
              <a:solidFill>
                <a:srgbClr val="0000CC"/>
              </a:solidFill>
            </a:endParaRPr>
          </a:p>
          <a:p>
            <a:pPr marL="0" indent="0">
              <a:buNone/>
            </a:pPr>
            <a:r>
              <a:rPr lang="zh-TW" altLang="en-US" sz="2600" dirty="0">
                <a:solidFill>
                  <a:srgbClr val="0000CC"/>
                </a:solidFill>
              </a:rPr>
              <a:t>      有獨特的民族特性 </a:t>
            </a:r>
            <a:endParaRPr lang="en-US" altLang="zh-TW" sz="2600" dirty="0">
              <a:solidFill>
                <a:srgbClr val="0000CC"/>
              </a:solidFill>
            </a:endParaRPr>
          </a:p>
          <a:p>
            <a:pPr marL="0" indent="0">
              <a:buNone/>
            </a:pPr>
            <a:r>
              <a:rPr lang="zh-TW" altLang="en-US" sz="2600" dirty="0">
                <a:solidFill>
                  <a:srgbClr val="0000CC"/>
                </a:solidFill>
              </a:rPr>
              <a:t>      生性樂觀 </a:t>
            </a:r>
            <a:endParaRPr lang="en-US" altLang="zh-TW" sz="2600" dirty="0">
              <a:solidFill>
                <a:srgbClr val="0000CC"/>
              </a:solidFill>
            </a:endParaRPr>
          </a:p>
          <a:p>
            <a:pPr marL="0" indent="0">
              <a:buNone/>
            </a:pPr>
            <a:r>
              <a:rPr lang="zh-TW" altLang="en-US" sz="2600" dirty="0">
                <a:solidFill>
                  <a:srgbClr val="0000CC"/>
                </a:solidFill>
              </a:rPr>
              <a:t>      喜動態活動</a:t>
            </a:r>
            <a:endParaRPr lang="en-US" altLang="zh-TW" sz="2600" dirty="0">
              <a:solidFill>
                <a:srgbClr val="0000CC"/>
              </a:solidFill>
            </a:endParaRPr>
          </a:p>
          <a:p>
            <a:pPr marL="0" indent="0">
              <a:buNone/>
            </a:pPr>
            <a:r>
              <a:rPr lang="zh-TW" altLang="en-US" sz="2600" dirty="0">
                <a:solidFill>
                  <a:srgbClr val="0000CC"/>
                </a:solidFill>
              </a:rPr>
              <a:t>      崇尚自然 </a:t>
            </a:r>
            <a:endParaRPr lang="en-US" altLang="zh-TW" sz="2600" dirty="0">
              <a:solidFill>
                <a:srgbClr val="0000CC"/>
              </a:solidFill>
            </a:endParaRPr>
          </a:p>
          <a:p>
            <a:pPr marL="0" indent="0">
              <a:buNone/>
            </a:pPr>
            <a:r>
              <a:rPr lang="zh-TW" altLang="en-US" sz="2600" dirty="0">
                <a:solidFill>
                  <a:srgbClr val="0000CC"/>
                </a:solidFill>
              </a:rPr>
              <a:t>      重視家族 </a:t>
            </a:r>
            <a:endParaRPr lang="en-US" altLang="zh-TW" sz="2600" dirty="0">
              <a:solidFill>
                <a:srgbClr val="0000CC"/>
              </a:solidFill>
            </a:endParaRPr>
          </a:p>
          <a:p>
            <a:r>
              <a:rPr lang="zh-TW" altLang="en-US" sz="2400" dirty="0" smtClean="0">
                <a:solidFill>
                  <a:srgbClr val="0000CC"/>
                </a:solidFill>
              </a:rPr>
              <a:t>  </a:t>
            </a:r>
            <a:r>
              <a:rPr lang="zh-TW" altLang="en-US" sz="2600" dirty="0" smtClean="0">
                <a:solidFill>
                  <a:srgbClr val="0000CC"/>
                </a:solidFill>
              </a:rPr>
              <a:t>有</a:t>
            </a:r>
            <a:r>
              <a:rPr lang="zh-TW" altLang="en-US" sz="2600" dirty="0">
                <a:solidFill>
                  <a:srgbClr val="0000CC"/>
                </a:solidFill>
              </a:rPr>
              <a:t>獨特的行為規範與價值觀</a:t>
            </a:r>
            <a:r>
              <a:rPr lang="zh-TW" altLang="en-US" sz="2400" dirty="0">
                <a:solidFill>
                  <a:srgbClr val="0000CC"/>
                </a:solidFill>
              </a:rPr>
              <a:t>念</a:t>
            </a:r>
            <a:endParaRPr lang="en-US" altLang="zh-TW" sz="2400" dirty="0">
              <a:solidFill>
                <a:srgbClr val="0000CC"/>
              </a:solidFill>
            </a:endParaRPr>
          </a:p>
          <a:p>
            <a:pPr marL="0" indent="0">
              <a:buNone/>
            </a:pPr>
            <a:r>
              <a:rPr lang="zh-TW" altLang="en-US" sz="2400" dirty="0">
                <a:solidFill>
                  <a:srgbClr val="0000CC"/>
                </a:solidFill>
              </a:rPr>
              <a:t>      </a:t>
            </a:r>
            <a:r>
              <a:rPr lang="zh-TW" altLang="en-US" sz="2600" dirty="0">
                <a:solidFill>
                  <a:srgbClr val="0000CC"/>
                </a:solidFill>
              </a:rPr>
              <a:t>誠信</a:t>
            </a:r>
            <a:endParaRPr lang="en-US" altLang="zh-TW" sz="2600" dirty="0">
              <a:solidFill>
                <a:srgbClr val="0000CC"/>
              </a:solidFill>
            </a:endParaRPr>
          </a:p>
          <a:p>
            <a:pPr marL="0" indent="0">
              <a:buNone/>
            </a:pPr>
            <a:r>
              <a:rPr lang="zh-TW" altLang="en-US" sz="2600" dirty="0">
                <a:solidFill>
                  <a:srgbClr val="0000CC"/>
                </a:solidFill>
              </a:rPr>
              <a:t>      互助與分享 </a:t>
            </a:r>
            <a:endParaRPr lang="en-US" altLang="zh-TW" sz="2600" dirty="0">
              <a:solidFill>
                <a:srgbClr val="0000CC"/>
              </a:solidFill>
            </a:endParaRPr>
          </a:p>
          <a:p>
            <a:pPr marL="0" indent="0">
              <a:buNone/>
            </a:pPr>
            <a:r>
              <a:rPr lang="zh-TW" altLang="en-US" sz="2600" dirty="0">
                <a:solidFill>
                  <a:srgbClr val="0000CC"/>
                </a:solidFill>
              </a:rPr>
              <a:t>      敬老 </a:t>
            </a:r>
            <a:endParaRPr lang="en-US" altLang="zh-TW" sz="2600" dirty="0">
              <a:solidFill>
                <a:srgbClr val="0000CC"/>
              </a:solidFill>
            </a:endParaRPr>
          </a:p>
          <a:p>
            <a:pPr marL="0" indent="0">
              <a:buNone/>
            </a:pPr>
            <a:r>
              <a:rPr lang="zh-TW" altLang="en-US" sz="2600" dirty="0">
                <a:solidFill>
                  <a:srgbClr val="0000CC"/>
                </a:solidFill>
              </a:rPr>
              <a:t>      勤勞</a:t>
            </a:r>
          </a:p>
          <a:p>
            <a:endParaRPr lang="zh-TW" altLang="en-US" dirty="0"/>
          </a:p>
        </p:txBody>
      </p:sp>
    </p:spTree>
    <p:extLst>
      <p:ext uri="{BB962C8B-B14F-4D97-AF65-F5344CB8AC3E}">
        <p14:creationId xmlns:p14="http://schemas.microsoft.com/office/powerpoint/2010/main" val="23693394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65190" y="368060"/>
            <a:ext cx="10105685" cy="779253"/>
          </a:xfrm>
        </p:spPr>
        <p:txBody>
          <a:bodyPr>
            <a:noAutofit/>
          </a:bodyPr>
          <a:lstStyle/>
          <a:p>
            <a:r>
              <a:rPr lang="zh-TW" altLang="en-US" sz="5000" dirty="0">
                <a:solidFill>
                  <a:srgbClr val="CC3399"/>
                </a:solidFill>
              </a:rPr>
              <a:t>肆、以原住民</a:t>
            </a:r>
            <a:r>
              <a:rPr lang="zh-TW" altLang="en-US" sz="5000" dirty="0" smtClean="0">
                <a:solidFill>
                  <a:srgbClr val="CC3399"/>
                </a:solidFill>
              </a:rPr>
              <a:t>家庭為</a:t>
            </a:r>
            <a:r>
              <a:rPr lang="zh-TW" altLang="en-US" sz="5000" dirty="0">
                <a:solidFill>
                  <a:srgbClr val="CC3399"/>
                </a:solidFill>
              </a:rPr>
              <a:t>例</a:t>
            </a:r>
            <a:r>
              <a:rPr lang="en-US" altLang="zh-TW" sz="4000" dirty="0">
                <a:solidFill>
                  <a:srgbClr val="CC3399"/>
                </a:solidFill>
              </a:rPr>
              <a:t/>
            </a:r>
            <a:br>
              <a:rPr lang="en-US" altLang="zh-TW" sz="4000" dirty="0">
                <a:solidFill>
                  <a:srgbClr val="CC3399"/>
                </a:solidFill>
              </a:rPr>
            </a:br>
            <a:r>
              <a:rPr lang="zh-TW" altLang="en-US" sz="4000" dirty="0">
                <a:solidFill>
                  <a:srgbClr val="CC3399"/>
                </a:solidFill>
              </a:rPr>
              <a:t/>
            </a:r>
            <a:br>
              <a:rPr lang="zh-TW" altLang="en-US" sz="4000" dirty="0">
                <a:solidFill>
                  <a:srgbClr val="CC3399"/>
                </a:solidFill>
              </a:rPr>
            </a:br>
            <a:endParaRPr lang="zh-TW" altLang="en-US" sz="4000" dirty="0"/>
          </a:p>
        </p:txBody>
      </p:sp>
      <p:sp>
        <p:nvSpPr>
          <p:cNvPr id="3" name="內容版面配置區 2"/>
          <p:cNvSpPr>
            <a:spLocks noGrp="1"/>
          </p:cNvSpPr>
          <p:nvPr>
            <p:ph idx="1"/>
          </p:nvPr>
        </p:nvSpPr>
        <p:spPr>
          <a:xfrm>
            <a:off x="444420" y="1242205"/>
            <a:ext cx="10537006" cy="5615795"/>
          </a:xfrm>
        </p:spPr>
        <p:txBody>
          <a:bodyPr>
            <a:normAutofit fontScale="92500"/>
          </a:bodyPr>
          <a:lstStyle/>
          <a:p>
            <a:pPr marL="0" indent="0">
              <a:buNone/>
            </a:pPr>
            <a:r>
              <a:rPr lang="zh-TW" altLang="en-US" sz="3200" dirty="0" smtClean="0">
                <a:solidFill>
                  <a:srgbClr val="CC3399"/>
                </a:solidFill>
              </a:rPr>
              <a:t>六、原住民面臨的</a:t>
            </a:r>
            <a:r>
              <a:rPr lang="zh-TW" altLang="en-US" sz="3200" dirty="0">
                <a:solidFill>
                  <a:srgbClr val="CC3399"/>
                </a:solidFill>
              </a:rPr>
              <a:t>親</a:t>
            </a:r>
            <a:r>
              <a:rPr lang="zh-TW" altLang="en-US" sz="3200" dirty="0" smtClean="0">
                <a:solidFill>
                  <a:srgbClr val="CC3399"/>
                </a:solidFill>
              </a:rPr>
              <a:t>職困境 </a:t>
            </a:r>
            <a:endParaRPr lang="en-US" altLang="zh-TW" sz="3200" dirty="0" smtClean="0">
              <a:solidFill>
                <a:srgbClr val="CC3399"/>
              </a:solidFill>
            </a:endParaRPr>
          </a:p>
          <a:p>
            <a:pPr marL="0" indent="0">
              <a:buNone/>
            </a:pPr>
            <a:r>
              <a:rPr lang="zh-TW" altLang="en-US" sz="2600" dirty="0">
                <a:solidFill>
                  <a:srgbClr val="0000CC"/>
                </a:solidFill>
              </a:rPr>
              <a:t> </a:t>
            </a:r>
            <a:r>
              <a:rPr lang="zh-TW" altLang="en-US" sz="2600" dirty="0" smtClean="0">
                <a:solidFill>
                  <a:srgbClr val="0000CC"/>
                </a:solidFill>
              </a:rPr>
              <a:t> </a:t>
            </a:r>
            <a:r>
              <a:rPr lang="en-US" altLang="zh-TW" sz="2600" dirty="0" smtClean="0">
                <a:solidFill>
                  <a:srgbClr val="0000CC"/>
                </a:solidFill>
              </a:rPr>
              <a:t>(</a:t>
            </a:r>
            <a:r>
              <a:rPr lang="zh-TW" altLang="en-US" sz="2600" dirty="0" smtClean="0">
                <a:solidFill>
                  <a:srgbClr val="0000CC"/>
                </a:solidFill>
              </a:rPr>
              <a:t>一</a:t>
            </a:r>
            <a:r>
              <a:rPr lang="en-US" altLang="zh-TW" sz="2600" dirty="0" smtClean="0">
                <a:solidFill>
                  <a:srgbClr val="0000CC"/>
                </a:solidFill>
              </a:rPr>
              <a:t>)</a:t>
            </a:r>
            <a:r>
              <a:rPr lang="zh-TW" altLang="en-US" sz="2600" dirty="0" smtClean="0">
                <a:solidFill>
                  <a:srgbClr val="0000CC"/>
                </a:solidFill>
              </a:rPr>
              <a:t>家族式的管教方式已不復存在，但因應核心家庭的親職作為尚未到位</a:t>
            </a:r>
            <a:endParaRPr lang="en-US" altLang="zh-TW" sz="2600" dirty="0" smtClean="0">
              <a:solidFill>
                <a:srgbClr val="0000CC"/>
              </a:solidFill>
            </a:endParaRPr>
          </a:p>
          <a:p>
            <a:pPr marL="0" indent="0">
              <a:buNone/>
            </a:pPr>
            <a:r>
              <a:rPr lang="zh-TW" altLang="en-US" sz="2600" dirty="0" smtClean="0">
                <a:solidFill>
                  <a:srgbClr val="0000CC"/>
                </a:solidFill>
              </a:rPr>
              <a:t>  </a:t>
            </a:r>
            <a:r>
              <a:rPr lang="en-US" altLang="zh-TW" sz="2600" dirty="0" smtClean="0">
                <a:solidFill>
                  <a:srgbClr val="0000CC"/>
                </a:solidFill>
              </a:rPr>
              <a:t>(</a:t>
            </a:r>
            <a:r>
              <a:rPr lang="zh-TW" altLang="en-US" sz="2600" dirty="0" smtClean="0">
                <a:solidFill>
                  <a:srgbClr val="0000CC"/>
                </a:solidFill>
              </a:rPr>
              <a:t>二</a:t>
            </a:r>
            <a:r>
              <a:rPr lang="en-US" altLang="zh-TW" sz="2600" dirty="0" smtClean="0">
                <a:solidFill>
                  <a:srgbClr val="0000CC"/>
                </a:solidFill>
              </a:rPr>
              <a:t>)</a:t>
            </a:r>
            <a:r>
              <a:rPr lang="zh-TW" altLang="en-US" sz="2600" dirty="0" smtClean="0">
                <a:solidFill>
                  <a:srgbClr val="0000CC"/>
                </a:solidFill>
              </a:rPr>
              <a:t>親職效能問題：忙於生計，忽略親職欠缺親職知能，</a:t>
            </a:r>
            <a:r>
              <a:rPr lang="zh-TW" altLang="en-US" sz="2600" dirty="0">
                <a:solidFill>
                  <a:srgbClr val="0000CC"/>
                </a:solidFill>
              </a:rPr>
              <a:t>照顧者教養</a:t>
            </a:r>
            <a:r>
              <a:rPr lang="zh-TW" altLang="en-US" sz="2600" dirty="0" smtClean="0">
                <a:solidFill>
                  <a:srgbClr val="0000CC"/>
                </a:solidFill>
              </a:rPr>
              <a:t>方式</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與</a:t>
            </a:r>
            <a:r>
              <a:rPr lang="zh-TW" altLang="en-US" sz="2600" dirty="0">
                <a:solidFill>
                  <a:srgbClr val="0000CC"/>
                </a:solidFill>
              </a:rPr>
              <a:t>兒童發展需求未能契合</a:t>
            </a:r>
            <a:endParaRPr lang="en-US" altLang="zh-TW" sz="2600" dirty="0" smtClean="0">
              <a:solidFill>
                <a:srgbClr val="0000CC"/>
              </a:solidFill>
            </a:endParaRPr>
          </a:p>
          <a:p>
            <a:pPr marL="0" indent="0">
              <a:buNone/>
            </a:pPr>
            <a:r>
              <a:rPr lang="zh-TW" altLang="en-US" sz="2600" dirty="0" smtClean="0">
                <a:solidFill>
                  <a:srgbClr val="0000CC"/>
                </a:solidFill>
              </a:rPr>
              <a:t>  </a:t>
            </a:r>
            <a:r>
              <a:rPr lang="en-US" altLang="zh-TW" sz="2600" dirty="0" smtClean="0">
                <a:solidFill>
                  <a:srgbClr val="0000CC"/>
                </a:solidFill>
              </a:rPr>
              <a:t>(</a:t>
            </a:r>
            <a:r>
              <a:rPr lang="zh-TW" altLang="en-US" sz="2600" dirty="0" smtClean="0">
                <a:solidFill>
                  <a:srgbClr val="0000CC"/>
                </a:solidFill>
              </a:rPr>
              <a:t>三</a:t>
            </a:r>
            <a:r>
              <a:rPr lang="en-US" altLang="zh-TW" sz="2600" dirty="0" smtClean="0">
                <a:solidFill>
                  <a:srgbClr val="0000CC"/>
                </a:solidFill>
              </a:rPr>
              <a:t>)</a:t>
            </a:r>
            <a:r>
              <a:rPr lang="zh-TW" altLang="en-US" sz="2600" dirty="0" smtClean="0">
                <a:solidFill>
                  <a:srgbClr val="0000CC"/>
                </a:solidFill>
              </a:rPr>
              <a:t>隔代教養問題：</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教養</a:t>
            </a:r>
            <a:r>
              <a:rPr lang="zh-TW" altLang="en-US" sz="2600" dirty="0">
                <a:solidFill>
                  <a:srgbClr val="0000CC"/>
                </a:solidFill>
              </a:rPr>
              <a:t>知能</a:t>
            </a:r>
            <a:r>
              <a:rPr lang="zh-TW" altLang="en-US" sz="2600" dirty="0" smtClean="0">
                <a:solidFill>
                  <a:srgbClr val="0000CC"/>
                </a:solidFill>
              </a:rPr>
              <a:t>缺乏、 疼寵孫子女，無法有效地管教孫子女且對於</a:t>
            </a:r>
            <a:r>
              <a:rPr lang="zh-TW" altLang="en-US" sz="2600" dirty="0">
                <a:solidFill>
                  <a:srgbClr val="0000CC"/>
                </a:solidFill>
              </a:rPr>
              <a:t>孫子女</a:t>
            </a:r>
            <a:r>
              <a:rPr lang="zh-TW" altLang="en-US" sz="2600" dirty="0" smtClean="0">
                <a:solidFill>
                  <a:srgbClr val="0000CC"/>
                </a:solidFill>
              </a:rPr>
              <a:t>的</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課業</a:t>
            </a:r>
            <a:r>
              <a:rPr lang="zh-TW" altLang="en-US" sz="2600" dirty="0">
                <a:solidFill>
                  <a:srgbClr val="0000CC"/>
                </a:solidFill>
              </a:rPr>
              <a:t>學習</a:t>
            </a:r>
            <a:r>
              <a:rPr lang="zh-TW" altLang="en-US" sz="2600" dirty="0" smtClean="0">
                <a:solidFill>
                  <a:srgbClr val="0000CC"/>
                </a:solidFill>
              </a:rPr>
              <a:t>束手無策，子</a:t>
            </a:r>
            <a:r>
              <a:rPr lang="zh-TW" altLang="en-US" sz="2600" dirty="0">
                <a:solidFill>
                  <a:srgbClr val="0000CC"/>
                </a:solidFill>
              </a:rPr>
              <a:t>女青春期之後，更容易產生偏差行為 </a:t>
            </a:r>
            <a:endParaRPr lang="en-US" altLang="zh-TW" sz="2600" dirty="0" smtClean="0">
              <a:solidFill>
                <a:srgbClr val="0000CC"/>
              </a:solidFill>
            </a:endParaRPr>
          </a:p>
          <a:p>
            <a:pPr marL="0" indent="0">
              <a:buNone/>
            </a:pPr>
            <a:r>
              <a:rPr lang="zh-TW" altLang="en-US" sz="2600" dirty="0" smtClean="0">
                <a:solidFill>
                  <a:srgbClr val="0000CC"/>
                </a:solidFill>
              </a:rPr>
              <a:t>  </a:t>
            </a:r>
            <a:r>
              <a:rPr lang="en-US" altLang="zh-TW" sz="2600" dirty="0" smtClean="0">
                <a:solidFill>
                  <a:srgbClr val="0000CC"/>
                </a:solidFill>
              </a:rPr>
              <a:t>(</a:t>
            </a:r>
            <a:r>
              <a:rPr lang="zh-TW" altLang="en-US" sz="2600" dirty="0" smtClean="0">
                <a:solidFill>
                  <a:srgbClr val="0000CC"/>
                </a:solidFill>
              </a:rPr>
              <a:t>四</a:t>
            </a:r>
            <a:r>
              <a:rPr lang="en-US" altLang="zh-TW" sz="2600" dirty="0" smtClean="0">
                <a:solidFill>
                  <a:srgbClr val="0000CC"/>
                </a:solidFill>
              </a:rPr>
              <a:t>)</a:t>
            </a:r>
            <a:r>
              <a:rPr lang="zh-TW" altLang="en-US" sz="2600" dirty="0" smtClean="0">
                <a:solidFill>
                  <a:srgbClr val="0000CC"/>
                </a:solidFill>
              </a:rPr>
              <a:t>子</a:t>
            </a:r>
            <a:r>
              <a:rPr lang="zh-TW" altLang="en-US" sz="2600" dirty="0">
                <a:solidFill>
                  <a:srgbClr val="0000CC"/>
                </a:solidFill>
              </a:rPr>
              <a:t>女教養與學習的</a:t>
            </a:r>
            <a:r>
              <a:rPr lang="zh-TW" altLang="en-US" sz="2600" dirty="0" smtClean="0">
                <a:solidFill>
                  <a:srgbClr val="0000CC"/>
                </a:solidFill>
              </a:rPr>
              <a:t>問題： </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教養</a:t>
            </a:r>
            <a:r>
              <a:rPr lang="zh-TW" altLang="en-US" sz="2600" dirty="0">
                <a:solidFill>
                  <a:srgbClr val="0000CC"/>
                </a:solidFill>
              </a:rPr>
              <a:t>環境存有不利因素，對於子女的學習形成負面</a:t>
            </a:r>
            <a:r>
              <a:rPr lang="zh-TW" altLang="en-US" sz="2600" dirty="0" smtClean="0">
                <a:solidFill>
                  <a:srgbClr val="0000CC"/>
                </a:solidFill>
              </a:rPr>
              <a:t>影響、低</a:t>
            </a:r>
            <a:r>
              <a:rPr lang="zh-TW" altLang="en-US" sz="2600" dirty="0">
                <a:solidFill>
                  <a:srgbClr val="0000CC"/>
                </a:solidFill>
              </a:rPr>
              <a:t>教育</a:t>
            </a:r>
            <a:r>
              <a:rPr lang="zh-TW" altLang="en-US" sz="2600" dirty="0" smtClean="0">
                <a:solidFill>
                  <a:srgbClr val="0000CC"/>
                </a:solidFill>
              </a:rPr>
              <a:t>成就</a:t>
            </a:r>
            <a:endParaRPr lang="en-US" altLang="zh-TW" sz="2600" dirty="0" smtClean="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a:t>
            </a:r>
            <a:r>
              <a:rPr lang="zh-TW" altLang="en-US" sz="2600" dirty="0">
                <a:solidFill>
                  <a:srgbClr val="0000CC"/>
                </a:solidFill>
              </a:rPr>
              <a:t>學校適應困難、就學時間較短、中輟</a:t>
            </a:r>
            <a:r>
              <a:rPr lang="zh-TW" altLang="en-US" sz="2600" dirty="0" smtClean="0">
                <a:solidFill>
                  <a:srgbClr val="0000CC"/>
                </a:solidFill>
              </a:rPr>
              <a:t>率較</a:t>
            </a:r>
            <a:r>
              <a:rPr lang="zh-TW" altLang="en-US" sz="2600" dirty="0">
                <a:solidFill>
                  <a:srgbClr val="0000CC"/>
                </a:solidFill>
              </a:rPr>
              <a:t>高、高等教育人口比</a:t>
            </a:r>
            <a:r>
              <a:rPr lang="zh-TW" altLang="en-US" sz="2600" dirty="0" smtClean="0">
                <a:solidFill>
                  <a:srgbClr val="0000CC"/>
                </a:solidFill>
              </a:rPr>
              <a:t>率偏低</a:t>
            </a:r>
            <a:endParaRPr lang="en-US" altLang="zh-TW" sz="2600" dirty="0">
              <a:solidFill>
                <a:srgbClr val="0000CC"/>
              </a:solidFill>
            </a:endParaRPr>
          </a:p>
          <a:p>
            <a:pPr marL="0" indent="0">
              <a:buNone/>
            </a:pPr>
            <a:r>
              <a:rPr lang="zh-TW" altLang="en-US" sz="2600" dirty="0">
                <a:solidFill>
                  <a:srgbClr val="0000CC"/>
                </a:solidFill>
              </a:rPr>
              <a:t> </a:t>
            </a:r>
            <a:r>
              <a:rPr lang="zh-TW" altLang="en-US" sz="2600" dirty="0" smtClean="0">
                <a:solidFill>
                  <a:srgbClr val="0000CC"/>
                </a:solidFill>
              </a:rPr>
              <a:t> </a:t>
            </a:r>
            <a:r>
              <a:rPr lang="en-US" altLang="zh-TW" sz="2600" dirty="0" smtClean="0">
                <a:solidFill>
                  <a:srgbClr val="0000CC"/>
                </a:solidFill>
              </a:rPr>
              <a:t>(</a:t>
            </a:r>
            <a:r>
              <a:rPr lang="zh-TW" altLang="en-US" sz="2600" dirty="0" smtClean="0">
                <a:solidFill>
                  <a:srgbClr val="0000CC"/>
                </a:solidFill>
              </a:rPr>
              <a:t>五</a:t>
            </a:r>
            <a:r>
              <a:rPr lang="en-US" altLang="zh-TW" sz="2600" dirty="0" smtClean="0">
                <a:solidFill>
                  <a:srgbClr val="0000CC"/>
                </a:solidFill>
              </a:rPr>
              <a:t>)</a:t>
            </a:r>
            <a:r>
              <a:rPr lang="zh-TW" altLang="en-US" sz="2600" dirty="0" smtClean="0">
                <a:solidFill>
                  <a:srgbClr val="0000CC"/>
                </a:solidFill>
                <a:latin typeface="+mj-ea"/>
                <a:ea typeface="+mj-ea"/>
              </a:rPr>
              <a:t>社會</a:t>
            </a:r>
            <a:r>
              <a:rPr lang="zh-TW" altLang="en-US" sz="2600" dirty="0">
                <a:solidFill>
                  <a:srgbClr val="0000CC"/>
                </a:solidFill>
                <a:latin typeface="+mj-ea"/>
                <a:ea typeface="+mj-ea"/>
              </a:rPr>
              <a:t>支持網絡</a:t>
            </a:r>
            <a:r>
              <a:rPr lang="zh-TW" altLang="en-US" sz="2600" dirty="0" smtClean="0">
                <a:solidFill>
                  <a:srgbClr val="0000CC"/>
                </a:solidFill>
                <a:latin typeface="+mj-ea"/>
                <a:ea typeface="+mj-ea"/>
              </a:rPr>
              <a:t>小而</a:t>
            </a:r>
            <a:r>
              <a:rPr lang="zh-TW" altLang="en-US" sz="2600" dirty="0">
                <a:solidFill>
                  <a:srgbClr val="0000CC"/>
                </a:solidFill>
                <a:latin typeface="+mj-ea"/>
                <a:ea typeface="+mj-ea"/>
              </a:rPr>
              <a:t>脆弱的問題</a:t>
            </a:r>
            <a:r>
              <a:rPr lang="zh-TW" altLang="en-US" sz="2600" dirty="0" smtClean="0">
                <a:solidFill>
                  <a:srgbClr val="0000CC"/>
                </a:solidFill>
                <a:latin typeface="+mj-ea"/>
                <a:ea typeface="+mj-ea"/>
              </a:rPr>
              <a:t>。</a:t>
            </a:r>
            <a:endParaRPr lang="en-US" altLang="zh-TW" sz="2600" dirty="0" smtClean="0">
              <a:solidFill>
                <a:srgbClr val="0000CC"/>
              </a:solidFill>
              <a:latin typeface="+mj-ea"/>
              <a:ea typeface="+mj-ea"/>
            </a:endParaRPr>
          </a:p>
          <a:p>
            <a:pPr marL="0" indent="0">
              <a:buNone/>
            </a:pPr>
            <a:endParaRPr lang="en-US" altLang="zh-TW" sz="2400" dirty="0"/>
          </a:p>
          <a:p>
            <a:pPr marL="0" indent="0">
              <a:buNone/>
            </a:pPr>
            <a:endParaRPr lang="en-US" altLang="zh-TW" sz="2400" dirty="0" smtClean="0">
              <a:solidFill>
                <a:srgbClr val="0000CC"/>
              </a:solidFill>
            </a:endParaRPr>
          </a:p>
          <a:p>
            <a:pPr marL="0" indent="0">
              <a:buNone/>
            </a:pPr>
            <a:endParaRPr lang="zh-TW" altLang="en-US" sz="2400" dirty="0">
              <a:solidFill>
                <a:srgbClr val="0000CC"/>
              </a:solidFill>
            </a:endParaRPr>
          </a:p>
        </p:txBody>
      </p:sp>
    </p:spTree>
    <p:extLst>
      <p:ext uri="{BB962C8B-B14F-4D97-AF65-F5344CB8AC3E}">
        <p14:creationId xmlns:p14="http://schemas.microsoft.com/office/powerpoint/2010/main" val="2755934032"/>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56563" y="290423"/>
            <a:ext cx="8596668" cy="1320800"/>
          </a:xfrm>
        </p:spPr>
        <p:txBody>
          <a:bodyPr>
            <a:normAutofit/>
          </a:bodyPr>
          <a:lstStyle/>
          <a:p>
            <a:r>
              <a:rPr lang="zh-TW" altLang="en-US" sz="4800" dirty="0" smtClean="0">
                <a:solidFill>
                  <a:srgbClr val="CC3399"/>
                </a:solidFill>
              </a:rPr>
              <a:t>伍、以新住民家庭為例</a:t>
            </a:r>
            <a:endParaRPr lang="zh-TW" altLang="en-US" sz="4800" dirty="0"/>
          </a:p>
        </p:txBody>
      </p:sp>
      <p:sp>
        <p:nvSpPr>
          <p:cNvPr id="3" name="內容版面配置區 2"/>
          <p:cNvSpPr>
            <a:spLocks noGrp="1"/>
          </p:cNvSpPr>
          <p:nvPr>
            <p:ph idx="1"/>
          </p:nvPr>
        </p:nvSpPr>
        <p:spPr>
          <a:xfrm>
            <a:off x="556563" y="1159924"/>
            <a:ext cx="11805090" cy="5698076"/>
          </a:xfrm>
        </p:spPr>
        <p:txBody>
          <a:bodyPr>
            <a:noAutofit/>
          </a:bodyPr>
          <a:lstStyle/>
          <a:p>
            <a:pPr marL="0" indent="0">
              <a:lnSpc>
                <a:spcPts val="4000"/>
              </a:lnSpc>
              <a:buNone/>
            </a:pPr>
            <a:r>
              <a:rPr lang="zh-TW" altLang="en-US" sz="3600" dirty="0" smtClean="0">
                <a:solidFill>
                  <a:srgbClr val="CC3399"/>
                </a:solidFill>
              </a:rPr>
              <a:t>一、家庭</a:t>
            </a:r>
            <a:r>
              <a:rPr lang="zh-TW" altLang="en-US" sz="3600" dirty="0">
                <a:solidFill>
                  <a:srgbClr val="CC3399"/>
                </a:solidFill>
              </a:rPr>
              <a:t>經濟</a:t>
            </a:r>
            <a:r>
              <a:rPr lang="zh-TW" altLang="en-US" sz="3600" dirty="0" smtClean="0">
                <a:solidFill>
                  <a:srgbClr val="CC3399"/>
                </a:solidFill>
              </a:rPr>
              <a:t>狀況</a:t>
            </a:r>
            <a:endParaRPr lang="en-US" altLang="zh-TW" sz="3600" dirty="0" smtClean="0">
              <a:solidFill>
                <a:srgbClr val="CC3399"/>
              </a:solidFill>
            </a:endParaRPr>
          </a:p>
          <a:p>
            <a:pPr marL="0" indent="0">
              <a:lnSpc>
                <a:spcPts val="4000"/>
              </a:lnSpc>
              <a:buNone/>
            </a:pPr>
            <a:r>
              <a:rPr lang="zh-TW" altLang="en-US" sz="3200" dirty="0">
                <a:solidFill>
                  <a:srgbClr val="0000CC"/>
                </a:solidFill>
              </a:rPr>
              <a:t>根據臺灣家庭收支報告（</a:t>
            </a:r>
            <a:r>
              <a:rPr lang="en-US" altLang="zh-TW" sz="3200" dirty="0">
                <a:solidFill>
                  <a:srgbClr val="0000CC"/>
                </a:solidFill>
              </a:rPr>
              <a:t>2013</a:t>
            </a:r>
            <a:r>
              <a:rPr lang="zh-TW" altLang="en-US" sz="3200" dirty="0">
                <a:solidFill>
                  <a:srgbClr val="0000CC"/>
                </a:solidFill>
              </a:rPr>
              <a:t>），臺灣家庭每戶</a:t>
            </a:r>
            <a:r>
              <a:rPr lang="zh-TW" altLang="en-US" sz="3200" dirty="0" smtClean="0">
                <a:solidFill>
                  <a:srgbClr val="0000CC"/>
                </a:solidFill>
              </a:rPr>
              <a:t>平</a:t>
            </a:r>
            <a:endParaRPr lang="en-US" altLang="zh-TW" sz="3200" dirty="0" smtClean="0">
              <a:solidFill>
                <a:srgbClr val="0000CC"/>
              </a:solidFill>
            </a:endParaRPr>
          </a:p>
          <a:p>
            <a:pPr marL="0" indent="0">
              <a:lnSpc>
                <a:spcPts val="4000"/>
              </a:lnSpc>
              <a:buNone/>
            </a:pPr>
            <a:r>
              <a:rPr lang="zh-TW" altLang="en-US" sz="3200" dirty="0" smtClean="0">
                <a:solidFill>
                  <a:srgbClr val="0000CC"/>
                </a:solidFill>
              </a:rPr>
              <a:t>均</a:t>
            </a:r>
            <a:r>
              <a:rPr lang="zh-TW" altLang="en-US" sz="3200" dirty="0">
                <a:solidFill>
                  <a:srgbClr val="0000CC"/>
                </a:solidFill>
              </a:rPr>
              <a:t>月收入為 </a:t>
            </a:r>
            <a:r>
              <a:rPr lang="en-US" altLang="zh-TW" sz="3200" dirty="0">
                <a:solidFill>
                  <a:srgbClr val="0000CC"/>
                </a:solidFill>
              </a:rPr>
              <a:t>93,532 </a:t>
            </a:r>
            <a:r>
              <a:rPr lang="zh-TW" altLang="en-US" sz="3200" dirty="0">
                <a:solidFill>
                  <a:srgbClr val="0000CC"/>
                </a:solidFill>
              </a:rPr>
              <a:t>元，</a:t>
            </a:r>
            <a:r>
              <a:rPr lang="zh-TW" altLang="en-US" sz="3200" dirty="0" smtClean="0">
                <a:solidFill>
                  <a:srgbClr val="0000CC"/>
                </a:solidFill>
              </a:rPr>
              <a:t>可支配</a:t>
            </a:r>
            <a:r>
              <a:rPr lang="zh-TW" altLang="en-US" sz="3200" dirty="0">
                <a:solidFill>
                  <a:srgbClr val="0000CC"/>
                </a:solidFill>
              </a:rPr>
              <a:t>所得的平均數</a:t>
            </a:r>
            <a:r>
              <a:rPr lang="zh-TW" altLang="en-US" sz="3200" dirty="0" smtClean="0">
                <a:solidFill>
                  <a:srgbClr val="0000CC"/>
                </a:solidFill>
              </a:rPr>
              <a:t>每月</a:t>
            </a:r>
            <a:endParaRPr lang="en-US" altLang="zh-TW" sz="3200" dirty="0" smtClean="0">
              <a:solidFill>
                <a:srgbClr val="0000CC"/>
              </a:solidFill>
            </a:endParaRPr>
          </a:p>
          <a:p>
            <a:pPr marL="0" indent="0">
              <a:lnSpc>
                <a:spcPts val="4000"/>
              </a:lnSpc>
              <a:buNone/>
            </a:pPr>
            <a:r>
              <a:rPr lang="zh-TW" altLang="en-US" sz="3200" dirty="0" smtClean="0">
                <a:solidFill>
                  <a:srgbClr val="0000CC"/>
                </a:solidFill>
              </a:rPr>
              <a:t>為 </a:t>
            </a:r>
            <a:r>
              <a:rPr lang="en-US" altLang="zh-TW" sz="3200" dirty="0">
                <a:solidFill>
                  <a:srgbClr val="0000CC"/>
                </a:solidFill>
              </a:rPr>
              <a:t>76,965 </a:t>
            </a:r>
            <a:r>
              <a:rPr lang="zh-TW" altLang="en-US" sz="3200" dirty="0">
                <a:solidFill>
                  <a:srgbClr val="0000CC"/>
                </a:solidFill>
              </a:rPr>
              <a:t>元，每人可支配所得的平均數每月為 </a:t>
            </a:r>
            <a:endParaRPr lang="en-US" altLang="zh-TW" sz="3200" dirty="0" smtClean="0">
              <a:solidFill>
                <a:srgbClr val="0000CC"/>
              </a:solidFill>
            </a:endParaRPr>
          </a:p>
          <a:p>
            <a:pPr marL="0" indent="0">
              <a:lnSpc>
                <a:spcPts val="4000"/>
              </a:lnSpc>
              <a:buNone/>
            </a:pPr>
            <a:r>
              <a:rPr lang="en-US" altLang="zh-TW" sz="3200" dirty="0" smtClean="0">
                <a:solidFill>
                  <a:srgbClr val="0000CC"/>
                </a:solidFill>
              </a:rPr>
              <a:t>23,828 </a:t>
            </a:r>
            <a:r>
              <a:rPr lang="zh-TW" altLang="en-US" sz="3200" dirty="0">
                <a:solidFill>
                  <a:srgbClr val="0000CC"/>
                </a:solidFill>
              </a:rPr>
              <a:t>元。 根據 </a:t>
            </a:r>
            <a:r>
              <a:rPr lang="en-US" altLang="zh-TW" sz="3200" dirty="0">
                <a:solidFill>
                  <a:srgbClr val="0000CC"/>
                </a:solidFill>
              </a:rPr>
              <a:t>2008 </a:t>
            </a:r>
            <a:r>
              <a:rPr lang="zh-TW" altLang="en-US" sz="3200" dirty="0">
                <a:solidFill>
                  <a:srgbClr val="0000CC"/>
                </a:solidFill>
              </a:rPr>
              <a:t>年，新住民的家庭收支</a:t>
            </a:r>
            <a:r>
              <a:rPr lang="zh-TW" altLang="en-US" sz="3200" dirty="0" smtClean="0">
                <a:solidFill>
                  <a:srgbClr val="0000CC"/>
                </a:solidFill>
              </a:rPr>
              <a:t>調</a:t>
            </a:r>
            <a:endParaRPr lang="en-US" altLang="zh-TW" sz="3200" dirty="0" smtClean="0">
              <a:solidFill>
                <a:srgbClr val="0000CC"/>
              </a:solidFill>
            </a:endParaRPr>
          </a:p>
          <a:p>
            <a:pPr marL="0" indent="0">
              <a:lnSpc>
                <a:spcPts val="4000"/>
              </a:lnSpc>
              <a:buNone/>
            </a:pPr>
            <a:r>
              <a:rPr lang="zh-TW" altLang="en-US" sz="3200" dirty="0" smtClean="0">
                <a:solidFill>
                  <a:srgbClr val="0000CC"/>
                </a:solidFill>
              </a:rPr>
              <a:t>查</a:t>
            </a:r>
            <a:r>
              <a:rPr lang="zh-TW" altLang="en-US" sz="3200" dirty="0">
                <a:solidFill>
                  <a:srgbClr val="0000CC"/>
                </a:solidFill>
              </a:rPr>
              <a:t>，外籍配偶家庭收入在七萬元以上的只有 </a:t>
            </a:r>
            <a:r>
              <a:rPr lang="en-US" altLang="zh-TW" sz="3200" dirty="0">
                <a:solidFill>
                  <a:srgbClr val="0000CC"/>
                </a:solidFill>
              </a:rPr>
              <a:t>8.2</a:t>
            </a:r>
            <a:r>
              <a:rPr lang="zh-TW" altLang="en-US" sz="3200" dirty="0" smtClean="0">
                <a:solidFill>
                  <a:srgbClr val="0000CC"/>
                </a:solidFill>
              </a:rPr>
              <a:t>％</a:t>
            </a:r>
            <a:endParaRPr lang="en-US" altLang="zh-TW" sz="3200" dirty="0" smtClean="0">
              <a:solidFill>
                <a:srgbClr val="0000CC"/>
              </a:solidFill>
            </a:endParaRPr>
          </a:p>
          <a:p>
            <a:pPr marL="0" indent="0">
              <a:lnSpc>
                <a:spcPts val="4000"/>
              </a:lnSpc>
              <a:buNone/>
            </a:pPr>
            <a:r>
              <a:rPr lang="zh-TW" altLang="en-US" sz="3200" dirty="0" smtClean="0">
                <a:solidFill>
                  <a:srgbClr val="0000CC"/>
                </a:solidFill>
              </a:rPr>
              <a:t>，</a:t>
            </a:r>
            <a:r>
              <a:rPr lang="zh-TW" altLang="en-US" sz="3200" dirty="0">
                <a:solidFill>
                  <a:srgbClr val="0000CC"/>
                </a:solidFill>
              </a:rPr>
              <a:t>大陸配偶家庭只有 </a:t>
            </a:r>
            <a:r>
              <a:rPr lang="en-US" altLang="zh-TW" sz="3200" dirty="0">
                <a:solidFill>
                  <a:srgbClr val="0000CC"/>
                </a:solidFill>
              </a:rPr>
              <a:t>10.3</a:t>
            </a:r>
            <a:r>
              <a:rPr lang="zh-TW" altLang="en-US" sz="3200" dirty="0">
                <a:solidFill>
                  <a:srgbClr val="0000CC"/>
                </a:solidFill>
              </a:rPr>
              <a:t>％，顯著地比臺灣</a:t>
            </a:r>
            <a:r>
              <a:rPr lang="zh-TW" altLang="en-US" sz="3200" dirty="0" smtClean="0">
                <a:solidFill>
                  <a:srgbClr val="0000CC"/>
                </a:solidFill>
              </a:rPr>
              <a:t>一般</a:t>
            </a:r>
            <a:endParaRPr lang="en-US" altLang="zh-TW" sz="3200" dirty="0" smtClean="0">
              <a:solidFill>
                <a:srgbClr val="0000CC"/>
              </a:solidFill>
            </a:endParaRPr>
          </a:p>
          <a:p>
            <a:pPr marL="0" indent="0">
              <a:lnSpc>
                <a:spcPts val="4000"/>
              </a:lnSpc>
              <a:buNone/>
            </a:pPr>
            <a:r>
              <a:rPr lang="zh-TW" altLang="en-US" sz="3200" dirty="0" smtClean="0">
                <a:solidFill>
                  <a:srgbClr val="0000CC"/>
                </a:solidFill>
              </a:rPr>
              <a:t>家庭</a:t>
            </a:r>
            <a:r>
              <a:rPr lang="zh-TW" altLang="en-US" sz="3200" dirty="0">
                <a:solidFill>
                  <a:srgbClr val="0000CC"/>
                </a:solidFill>
              </a:rPr>
              <a:t>的平均收支為低</a:t>
            </a:r>
            <a:endParaRPr lang="en-US" altLang="zh-TW" sz="3200" dirty="0" smtClean="0">
              <a:solidFill>
                <a:srgbClr val="0000CC"/>
              </a:solidFill>
            </a:endParaRPr>
          </a:p>
          <a:p>
            <a:pPr marL="0" indent="0">
              <a:buNone/>
            </a:pPr>
            <a:r>
              <a:rPr lang="zh-TW" altLang="en-US" sz="2000" dirty="0" smtClean="0">
                <a:solidFill>
                  <a:srgbClr val="CC3399"/>
                </a:solidFill>
              </a:rPr>
              <a:t>                 資料</a:t>
            </a:r>
            <a:r>
              <a:rPr lang="zh-TW" altLang="en-US" sz="2000" dirty="0">
                <a:solidFill>
                  <a:srgbClr val="CC3399"/>
                </a:solidFill>
              </a:rPr>
              <a:t>來源：詹火生、陳芬苓（</a:t>
            </a:r>
            <a:r>
              <a:rPr lang="en-US" altLang="zh-TW" sz="2000" dirty="0">
                <a:solidFill>
                  <a:srgbClr val="CC3399"/>
                </a:solidFill>
              </a:rPr>
              <a:t>2012</a:t>
            </a:r>
            <a:r>
              <a:rPr lang="zh-TW" altLang="en-US" sz="2000" dirty="0">
                <a:solidFill>
                  <a:srgbClr val="CC3399"/>
                </a:solidFill>
              </a:rPr>
              <a:t>），我國婚姻移民之公民權利落實狀況研究</a:t>
            </a:r>
          </a:p>
        </p:txBody>
      </p:sp>
    </p:spTree>
    <p:extLst>
      <p:ext uri="{BB962C8B-B14F-4D97-AF65-F5344CB8AC3E}">
        <p14:creationId xmlns:p14="http://schemas.microsoft.com/office/powerpoint/2010/main" val="2870945257"/>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677333" y="385313"/>
            <a:ext cx="8596668" cy="1320800"/>
          </a:xfrm>
        </p:spPr>
        <p:txBody>
          <a:bodyPr>
            <a:normAutofit/>
          </a:bodyPr>
          <a:lstStyle/>
          <a:p>
            <a:r>
              <a:rPr lang="zh-TW" altLang="en-US" sz="4800" dirty="0">
                <a:solidFill>
                  <a:srgbClr val="CC3399"/>
                </a:solidFill>
              </a:rPr>
              <a:t>伍、以新住民家庭為例</a:t>
            </a:r>
            <a:endParaRPr lang="zh-TW" altLang="en-US" sz="4800" dirty="0"/>
          </a:p>
        </p:txBody>
      </p:sp>
      <p:sp>
        <p:nvSpPr>
          <p:cNvPr id="3" name="內容版面配置區 2"/>
          <p:cNvSpPr>
            <a:spLocks noGrp="1"/>
          </p:cNvSpPr>
          <p:nvPr>
            <p:ph idx="1"/>
          </p:nvPr>
        </p:nvSpPr>
        <p:spPr>
          <a:xfrm>
            <a:off x="677333" y="1483743"/>
            <a:ext cx="9881399" cy="5244861"/>
          </a:xfrm>
        </p:spPr>
        <p:txBody>
          <a:bodyPr>
            <a:normAutofit/>
          </a:bodyPr>
          <a:lstStyle/>
          <a:p>
            <a:pPr marL="0" indent="0">
              <a:buNone/>
            </a:pPr>
            <a:r>
              <a:rPr lang="zh-TW" altLang="en-US" sz="3600" dirty="0" smtClean="0">
                <a:solidFill>
                  <a:srgbClr val="CC3399"/>
                </a:solidFill>
              </a:rPr>
              <a:t>二、婚姻移民之特質</a:t>
            </a:r>
            <a:endParaRPr lang="en-US" altLang="zh-TW" sz="3600" dirty="0" smtClean="0">
              <a:solidFill>
                <a:srgbClr val="CC3399"/>
              </a:solidFill>
            </a:endParaRPr>
          </a:p>
          <a:p>
            <a:pPr marL="0" indent="0">
              <a:buNone/>
            </a:pPr>
            <a:r>
              <a:rPr lang="zh-TW" altLang="en-US" sz="3200" dirty="0" smtClean="0">
                <a:solidFill>
                  <a:srgbClr val="0000CC"/>
                </a:solidFill>
              </a:rPr>
              <a:t>一</a:t>
            </a:r>
            <a:r>
              <a:rPr lang="zh-TW" altLang="en-US" sz="3200" dirty="0">
                <a:solidFill>
                  <a:srgbClr val="0000CC"/>
                </a:solidFill>
              </a:rPr>
              <a:t>、</a:t>
            </a:r>
            <a:r>
              <a:rPr lang="zh-TW" altLang="en-US" sz="3200" dirty="0" smtClean="0">
                <a:solidFill>
                  <a:srgbClr val="0000CC"/>
                </a:solidFill>
              </a:rPr>
              <a:t>被</a:t>
            </a:r>
            <a:r>
              <a:rPr lang="zh-TW" altLang="en-US" sz="3200" dirty="0">
                <a:solidFill>
                  <a:srgbClr val="0000CC"/>
                </a:solidFill>
              </a:rPr>
              <a:t>要求扮演「傳統媳婦」的角色：打理家庭</a:t>
            </a:r>
            <a:r>
              <a:rPr lang="zh-TW" altLang="en-US" sz="3200" dirty="0" smtClean="0">
                <a:solidFill>
                  <a:srgbClr val="0000CC"/>
                </a:solidFill>
              </a:rPr>
              <a:t>、</a:t>
            </a:r>
            <a:endParaRPr lang="en-US" altLang="zh-TW" sz="3200" dirty="0" smtClean="0">
              <a:solidFill>
                <a:srgbClr val="0000CC"/>
              </a:solidFill>
            </a:endParaRPr>
          </a:p>
          <a:p>
            <a:pPr marL="0" indent="0">
              <a:buNone/>
            </a:pPr>
            <a:r>
              <a:rPr lang="zh-TW" altLang="en-US" sz="3200" dirty="0" smtClean="0">
                <a:solidFill>
                  <a:srgbClr val="0000CC"/>
                </a:solidFill>
              </a:rPr>
              <a:t>       傳宗接代</a:t>
            </a:r>
            <a:endParaRPr lang="en-US" altLang="zh-TW" sz="3200" dirty="0" smtClean="0">
              <a:solidFill>
                <a:srgbClr val="0000CC"/>
              </a:solidFill>
            </a:endParaRPr>
          </a:p>
          <a:p>
            <a:pPr marL="0" indent="0">
              <a:buNone/>
            </a:pPr>
            <a:r>
              <a:rPr lang="zh-TW" altLang="en-US" sz="3200" dirty="0" smtClean="0">
                <a:solidFill>
                  <a:srgbClr val="0000CC"/>
                </a:solidFill>
              </a:rPr>
              <a:t>二、以</a:t>
            </a:r>
            <a:r>
              <a:rPr lang="zh-TW" altLang="en-US" sz="3200" dirty="0">
                <a:solidFill>
                  <a:srgbClr val="0000CC"/>
                </a:solidFill>
              </a:rPr>
              <a:t>夫家為出發點的人際網</a:t>
            </a:r>
            <a:r>
              <a:rPr lang="zh-TW" altLang="en-US" sz="3200" dirty="0" smtClean="0">
                <a:solidFill>
                  <a:srgbClr val="0000CC"/>
                </a:solidFill>
              </a:rPr>
              <a:t>絡：新住民彼此結成</a:t>
            </a:r>
            <a:endParaRPr lang="en-US" altLang="zh-TW" sz="3200" dirty="0" smtClean="0">
              <a:solidFill>
                <a:srgbClr val="0000CC"/>
              </a:solidFill>
            </a:endParaRPr>
          </a:p>
          <a:p>
            <a:pPr marL="0" indent="0">
              <a:buNone/>
            </a:pPr>
            <a:r>
              <a:rPr lang="zh-TW" altLang="en-US" sz="3200" dirty="0">
                <a:solidFill>
                  <a:srgbClr val="0000CC"/>
                </a:solidFill>
              </a:rPr>
              <a:t> </a:t>
            </a:r>
            <a:r>
              <a:rPr lang="zh-TW" altLang="en-US" sz="3200" dirty="0" smtClean="0">
                <a:solidFill>
                  <a:srgbClr val="0000CC"/>
                </a:solidFill>
              </a:rPr>
              <a:t>      網絡 </a:t>
            </a:r>
            <a:endParaRPr lang="en-US" altLang="zh-TW" sz="3200" dirty="0" smtClean="0">
              <a:solidFill>
                <a:srgbClr val="0000CC"/>
              </a:solidFill>
            </a:endParaRPr>
          </a:p>
          <a:p>
            <a:pPr marL="0" indent="0">
              <a:buNone/>
            </a:pPr>
            <a:r>
              <a:rPr lang="zh-TW" altLang="en-US" sz="3200" dirty="0" smtClean="0">
                <a:solidFill>
                  <a:srgbClr val="0000CC"/>
                </a:solidFill>
              </a:rPr>
              <a:t>三、婚配</a:t>
            </a:r>
            <a:r>
              <a:rPr lang="zh-TW" altLang="en-US" sz="3200" dirty="0">
                <a:solidFill>
                  <a:srgbClr val="0000CC"/>
                </a:solidFill>
              </a:rPr>
              <a:t>期待</a:t>
            </a:r>
            <a:r>
              <a:rPr lang="zh-TW" altLang="en-US" sz="3200" dirty="0" smtClean="0">
                <a:solidFill>
                  <a:srgbClr val="0000CC"/>
                </a:solidFill>
              </a:rPr>
              <a:t>落差：娶妻取乖</a:t>
            </a:r>
            <a:endParaRPr lang="en-US" altLang="zh-TW" sz="3200" dirty="0" smtClean="0">
              <a:solidFill>
                <a:srgbClr val="0000CC"/>
              </a:solidFill>
            </a:endParaRPr>
          </a:p>
          <a:p>
            <a:pPr marL="0" indent="0">
              <a:buNone/>
            </a:pPr>
            <a:r>
              <a:rPr lang="zh-TW" altLang="en-US" sz="3200" dirty="0">
                <a:solidFill>
                  <a:srgbClr val="0000CC"/>
                </a:solidFill>
              </a:rPr>
              <a:t>四、婚姻中的不對等</a:t>
            </a:r>
            <a:r>
              <a:rPr lang="zh-TW" altLang="en-US" sz="3200" dirty="0" smtClean="0">
                <a:solidFill>
                  <a:srgbClr val="0000CC"/>
                </a:solidFill>
              </a:rPr>
              <a:t>關係：買賣關係</a:t>
            </a:r>
            <a:r>
              <a:rPr lang="zh-TW" altLang="en-US" sz="2800" dirty="0">
                <a:solidFill>
                  <a:srgbClr val="0000CC"/>
                </a:solidFill>
                <a:hlinkClick r:id="rId2" action="ppaction://hlinkfile"/>
              </a:rPr>
              <a:t>新住民</a:t>
            </a:r>
            <a:r>
              <a:rPr lang="zh-TW" altLang="en-US" sz="2800" dirty="0" smtClean="0">
                <a:solidFill>
                  <a:srgbClr val="0000CC"/>
                </a:solidFill>
                <a:hlinkClick r:id="rId2" action="ppaction://hlinkfile"/>
              </a:rPr>
              <a:t>陳鳳凰</a:t>
            </a:r>
            <a:r>
              <a:rPr lang="en-US" altLang="zh-TW" sz="2800" dirty="0" smtClean="0">
                <a:solidFill>
                  <a:srgbClr val="0000CC"/>
                </a:solidFill>
                <a:hlinkClick r:id="rId2" action="ppaction://hlinkfile"/>
              </a:rPr>
              <a:t>.</a:t>
            </a:r>
            <a:r>
              <a:rPr lang="en-US" altLang="zh-TW" sz="2800" dirty="0">
                <a:solidFill>
                  <a:srgbClr val="0000CC"/>
                </a:solidFill>
                <a:hlinkClick r:id="rId2" action="ppaction://hlinkfile"/>
              </a:rPr>
              <a:t>mp4</a:t>
            </a:r>
            <a:endParaRPr lang="en-US" altLang="zh-TW" sz="2800" dirty="0" smtClean="0">
              <a:solidFill>
                <a:srgbClr val="0000CC"/>
              </a:solidFill>
            </a:endParaRPr>
          </a:p>
          <a:p>
            <a:pPr marL="0" indent="0">
              <a:buNone/>
            </a:pPr>
            <a:r>
              <a:rPr lang="zh-TW" altLang="en-US" sz="3200" dirty="0" smtClean="0">
                <a:solidFill>
                  <a:srgbClr val="0000CC"/>
                </a:solidFill>
              </a:rPr>
              <a:t>五、家庭</a:t>
            </a:r>
            <a:r>
              <a:rPr lang="zh-TW" altLang="en-US" sz="3200" dirty="0">
                <a:solidFill>
                  <a:srgbClr val="0000CC"/>
                </a:solidFill>
              </a:rPr>
              <a:t>生活的兩難</a:t>
            </a:r>
            <a:r>
              <a:rPr lang="zh-TW" altLang="en-US" sz="3200" dirty="0" smtClean="0">
                <a:solidFill>
                  <a:srgbClr val="0000CC"/>
                </a:solidFill>
              </a:rPr>
              <a:t>困境：監護權與居留權</a:t>
            </a:r>
            <a:endParaRPr lang="en-US" altLang="zh-TW" sz="3200" dirty="0" smtClean="0">
              <a:solidFill>
                <a:srgbClr val="0000CC"/>
              </a:solidFill>
            </a:endParaRPr>
          </a:p>
          <a:p>
            <a:pPr marL="0" indent="0">
              <a:buNone/>
            </a:pPr>
            <a:endParaRPr lang="en-US" altLang="zh-TW" sz="2800" dirty="0" smtClean="0">
              <a:solidFill>
                <a:srgbClr val="0000CC"/>
              </a:solidFill>
            </a:endParaRPr>
          </a:p>
          <a:p>
            <a:pPr marL="0" indent="0">
              <a:buNone/>
            </a:pPr>
            <a:endParaRPr lang="zh-TW" altLang="en-US" sz="2800" dirty="0">
              <a:solidFill>
                <a:srgbClr val="0000CC"/>
              </a:solidFill>
            </a:endParaRPr>
          </a:p>
        </p:txBody>
      </p:sp>
    </p:spTree>
    <p:extLst>
      <p:ext uri="{BB962C8B-B14F-4D97-AF65-F5344CB8AC3E}">
        <p14:creationId xmlns:p14="http://schemas.microsoft.com/office/powerpoint/2010/main" val="113539444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556564" y="437071"/>
            <a:ext cx="10105685" cy="779253"/>
          </a:xfrm>
        </p:spPr>
        <p:txBody>
          <a:bodyPr>
            <a:noAutofit/>
          </a:bodyPr>
          <a:lstStyle/>
          <a:p>
            <a:r>
              <a:rPr lang="zh-TW" altLang="en-US" sz="4400" dirty="0">
                <a:solidFill>
                  <a:srgbClr val="CC3399"/>
                </a:solidFill>
              </a:rPr>
              <a:t>伍、以新住民家庭為例</a:t>
            </a:r>
          </a:p>
        </p:txBody>
      </p:sp>
      <p:sp>
        <p:nvSpPr>
          <p:cNvPr id="3" name="內容版面配置區 2"/>
          <p:cNvSpPr>
            <a:spLocks noGrp="1"/>
          </p:cNvSpPr>
          <p:nvPr>
            <p:ph idx="1"/>
          </p:nvPr>
        </p:nvSpPr>
        <p:spPr>
          <a:xfrm>
            <a:off x="444419" y="1354348"/>
            <a:ext cx="9872773" cy="5503652"/>
          </a:xfrm>
        </p:spPr>
        <p:txBody>
          <a:bodyPr>
            <a:normAutofit lnSpcReduction="10000"/>
          </a:bodyPr>
          <a:lstStyle/>
          <a:p>
            <a:pPr marL="0" indent="0">
              <a:buNone/>
            </a:pPr>
            <a:r>
              <a:rPr lang="zh-TW" altLang="en-US" sz="3600" dirty="0" smtClean="0">
                <a:solidFill>
                  <a:srgbClr val="CC3399"/>
                </a:solidFill>
              </a:rPr>
              <a:t>三、</a:t>
            </a:r>
            <a:r>
              <a:rPr lang="zh-TW" altLang="zh-TW" sz="3600" dirty="0" smtClean="0">
                <a:solidFill>
                  <a:srgbClr val="CC3399"/>
                </a:solidFill>
              </a:rPr>
              <a:t>家庭</a:t>
            </a:r>
            <a:r>
              <a:rPr lang="zh-TW" altLang="zh-TW" sz="3600" dirty="0">
                <a:solidFill>
                  <a:srgbClr val="CC3399"/>
                </a:solidFill>
              </a:rPr>
              <a:t>內部</a:t>
            </a:r>
            <a:r>
              <a:rPr lang="zh-TW" altLang="zh-TW" sz="3600" dirty="0" smtClean="0">
                <a:solidFill>
                  <a:srgbClr val="CC3399"/>
                </a:solidFill>
              </a:rPr>
              <a:t>困境</a:t>
            </a:r>
            <a:endParaRPr lang="en-US" altLang="zh-TW" sz="3600" dirty="0" smtClean="0">
              <a:solidFill>
                <a:srgbClr val="CC3399"/>
              </a:solidFill>
            </a:endParaRPr>
          </a:p>
          <a:p>
            <a:pPr marL="0" indent="0">
              <a:buNone/>
            </a:pPr>
            <a:r>
              <a:rPr lang="en-US" altLang="zh-TW" sz="2800" dirty="0" smtClean="0">
                <a:solidFill>
                  <a:srgbClr val="0000CC"/>
                </a:solidFill>
              </a:rPr>
              <a:t>(</a:t>
            </a:r>
            <a:r>
              <a:rPr lang="zh-TW" altLang="en-US" sz="2800" dirty="0" smtClean="0">
                <a:solidFill>
                  <a:srgbClr val="0000CC"/>
                </a:solidFill>
              </a:rPr>
              <a:t>一</a:t>
            </a:r>
            <a:r>
              <a:rPr lang="en-US" altLang="zh-TW" sz="2800" dirty="0" smtClean="0">
                <a:solidFill>
                  <a:srgbClr val="0000CC"/>
                </a:solidFill>
              </a:rPr>
              <a:t>)</a:t>
            </a:r>
            <a:r>
              <a:rPr lang="zh-TW" altLang="zh-TW" sz="2800" dirty="0" smtClean="0">
                <a:solidFill>
                  <a:srgbClr val="0000CC"/>
                </a:solidFill>
              </a:rPr>
              <a:t>家庭</a:t>
            </a:r>
            <a:r>
              <a:rPr lang="zh-TW" altLang="zh-TW" sz="2800" dirty="0">
                <a:solidFill>
                  <a:srgbClr val="0000CC"/>
                </a:solidFill>
              </a:rPr>
              <a:t>社經地位上的</a:t>
            </a:r>
            <a:r>
              <a:rPr lang="zh-TW" altLang="zh-TW" sz="2800" dirty="0" smtClean="0">
                <a:solidFill>
                  <a:srgbClr val="0000CC"/>
                </a:solidFill>
              </a:rPr>
              <a:t>弱勢</a:t>
            </a:r>
            <a:endParaRPr lang="en-US" altLang="zh-TW" sz="2800" dirty="0" smtClean="0">
              <a:solidFill>
                <a:srgbClr val="0000CC"/>
              </a:solidFill>
            </a:endParaRPr>
          </a:p>
          <a:p>
            <a:pPr marL="0" indent="0">
              <a:buNone/>
            </a:pPr>
            <a:r>
              <a:rPr lang="en-US" altLang="zh-TW" sz="2800" dirty="0" smtClean="0">
                <a:solidFill>
                  <a:srgbClr val="0000CC"/>
                </a:solidFill>
              </a:rPr>
              <a:t>(</a:t>
            </a:r>
            <a:r>
              <a:rPr lang="zh-TW" altLang="en-US" sz="2800" dirty="0" smtClean="0">
                <a:solidFill>
                  <a:srgbClr val="0000CC"/>
                </a:solidFill>
              </a:rPr>
              <a:t>二</a:t>
            </a:r>
            <a:r>
              <a:rPr lang="en-US" altLang="zh-TW" sz="2800" dirty="0" smtClean="0">
                <a:solidFill>
                  <a:srgbClr val="0000CC"/>
                </a:solidFill>
              </a:rPr>
              <a:t>)</a:t>
            </a:r>
            <a:r>
              <a:rPr lang="zh-TW" altLang="zh-TW" sz="2800" dirty="0" smtClean="0">
                <a:solidFill>
                  <a:srgbClr val="0000CC"/>
                </a:solidFill>
              </a:rPr>
              <a:t>求職</a:t>
            </a:r>
            <a:r>
              <a:rPr lang="zh-TW" altLang="zh-TW" sz="2800" dirty="0">
                <a:solidFill>
                  <a:srgbClr val="0000CC"/>
                </a:solidFill>
              </a:rPr>
              <a:t>謀生</a:t>
            </a:r>
            <a:r>
              <a:rPr lang="zh-TW" altLang="zh-TW" sz="2800" dirty="0" smtClean="0">
                <a:solidFill>
                  <a:srgbClr val="0000CC"/>
                </a:solidFill>
              </a:rPr>
              <a:t>問題</a:t>
            </a:r>
            <a:r>
              <a:rPr lang="zh-TW" altLang="en-US" sz="2800" dirty="0" smtClean="0">
                <a:solidFill>
                  <a:srgbClr val="0000CC"/>
                </a:solidFill>
              </a:rPr>
              <a:t>，面臨</a:t>
            </a:r>
            <a:r>
              <a:rPr lang="zh-TW" altLang="zh-TW" sz="2800" dirty="0" smtClean="0">
                <a:solidFill>
                  <a:srgbClr val="0000CC"/>
                </a:solidFill>
              </a:rPr>
              <a:t>家庭</a:t>
            </a:r>
            <a:r>
              <a:rPr lang="zh-TW" altLang="zh-TW" sz="2800" dirty="0">
                <a:solidFill>
                  <a:srgbClr val="0000CC"/>
                </a:solidFill>
              </a:rPr>
              <a:t>經濟</a:t>
            </a:r>
            <a:r>
              <a:rPr lang="zh-TW" altLang="zh-TW" sz="2800" dirty="0" smtClean="0">
                <a:solidFill>
                  <a:srgbClr val="0000CC"/>
                </a:solidFill>
              </a:rPr>
              <a:t>壓力</a:t>
            </a:r>
            <a:r>
              <a:rPr lang="zh-TW" altLang="en-US" sz="2800" u="sng" dirty="0" smtClean="0">
                <a:solidFill>
                  <a:srgbClr val="FFC000"/>
                </a:solidFill>
              </a:rPr>
              <a:t>新</a:t>
            </a:r>
            <a:r>
              <a:rPr lang="zh-TW" altLang="en-US" sz="2800" u="sng" dirty="0">
                <a:solidFill>
                  <a:srgbClr val="FFC000"/>
                </a:solidFill>
              </a:rPr>
              <a:t>住民</a:t>
            </a:r>
            <a:r>
              <a:rPr lang="zh-TW" altLang="en-US" sz="2800" dirty="0" smtClean="0">
                <a:solidFill>
                  <a:srgbClr val="0000CC"/>
                </a:solidFill>
                <a:hlinkClick r:id="rId2" action="ppaction://hlinkfile"/>
              </a:rPr>
              <a:t>考駕照</a:t>
            </a:r>
            <a:r>
              <a:rPr lang="en-US" altLang="zh-TW" sz="2800" dirty="0" smtClean="0">
                <a:solidFill>
                  <a:srgbClr val="0000CC"/>
                </a:solidFill>
                <a:hlinkClick r:id="rId2" action="ppaction://hlinkfile"/>
              </a:rPr>
              <a:t>.mp4</a:t>
            </a:r>
            <a:endParaRPr lang="en-US" altLang="zh-TW" sz="2800" dirty="0" smtClean="0">
              <a:solidFill>
                <a:srgbClr val="0000CC"/>
              </a:solidFill>
            </a:endParaRPr>
          </a:p>
          <a:p>
            <a:pPr marL="0" indent="0">
              <a:buNone/>
            </a:pPr>
            <a:r>
              <a:rPr lang="en-US" altLang="zh-TW" sz="2800" dirty="0" smtClean="0">
                <a:solidFill>
                  <a:srgbClr val="0000CC"/>
                </a:solidFill>
              </a:rPr>
              <a:t>(</a:t>
            </a:r>
            <a:r>
              <a:rPr lang="zh-TW" altLang="en-US" sz="2800" dirty="0" smtClean="0">
                <a:solidFill>
                  <a:srgbClr val="0000CC"/>
                </a:solidFill>
              </a:rPr>
              <a:t>三</a:t>
            </a:r>
            <a:r>
              <a:rPr lang="en-US" altLang="zh-TW" sz="2800" dirty="0" smtClean="0">
                <a:solidFill>
                  <a:srgbClr val="0000CC"/>
                </a:solidFill>
              </a:rPr>
              <a:t>)</a:t>
            </a:r>
            <a:r>
              <a:rPr lang="zh-TW" altLang="zh-TW" sz="2800" dirty="0" smtClean="0">
                <a:solidFill>
                  <a:srgbClr val="0000CC"/>
                </a:solidFill>
              </a:rPr>
              <a:t>語言</a:t>
            </a:r>
            <a:r>
              <a:rPr lang="zh-TW" altLang="zh-TW" sz="2800" dirty="0">
                <a:solidFill>
                  <a:srgbClr val="0000CC"/>
                </a:solidFill>
              </a:rPr>
              <a:t>隔閡 </a:t>
            </a:r>
          </a:p>
          <a:p>
            <a:pPr marL="0" indent="0">
              <a:buNone/>
            </a:pPr>
            <a:r>
              <a:rPr lang="en-US" altLang="zh-TW" sz="2800" dirty="0" smtClean="0">
                <a:solidFill>
                  <a:srgbClr val="0000CC"/>
                </a:solidFill>
              </a:rPr>
              <a:t>(</a:t>
            </a:r>
            <a:r>
              <a:rPr lang="zh-TW" altLang="en-US" sz="2800" dirty="0" smtClean="0">
                <a:solidFill>
                  <a:srgbClr val="0000CC"/>
                </a:solidFill>
              </a:rPr>
              <a:t>四</a:t>
            </a:r>
            <a:r>
              <a:rPr lang="en-US" altLang="zh-TW" sz="2800" dirty="0" smtClean="0">
                <a:solidFill>
                  <a:srgbClr val="0000CC"/>
                </a:solidFill>
              </a:rPr>
              <a:t>)</a:t>
            </a:r>
            <a:r>
              <a:rPr lang="zh-TW" altLang="zh-TW" sz="2800" dirty="0" smtClean="0">
                <a:solidFill>
                  <a:srgbClr val="0000CC"/>
                </a:solidFill>
              </a:rPr>
              <a:t>角色</a:t>
            </a:r>
            <a:r>
              <a:rPr lang="zh-TW" altLang="zh-TW" sz="2800" dirty="0">
                <a:solidFill>
                  <a:srgbClr val="0000CC"/>
                </a:solidFill>
              </a:rPr>
              <a:t>的履行</a:t>
            </a:r>
          </a:p>
          <a:p>
            <a:pPr marL="0" indent="0">
              <a:buNone/>
            </a:pPr>
            <a:r>
              <a:rPr lang="zh-TW" altLang="en-US" sz="2400" dirty="0" smtClean="0">
                <a:solidFill>
                  <a:srgbClr val="0000CC"/>
                </a:solidFill>
              </a:rPr>
              <a:t>      </a:t>
            </a:r>
            <a:r>
              <a:rPr lang="en-US" altLang="zh-TW" sz="2400" dirty="0" smtClean="0">
                <a:solidFill>
                  <a:srgbClr val="0000CC"/>
                </a:solidFill>
              </a:rPr>
              <a:t>1</a:t>
            </a:r>
            <a:r>
              <a:rPr lang="en-US" altLang="zh-TW" sz="2400" dirty="0">
                <a:solidFill>
                  <a:srgbClr val="0000CC"/>
                </a:solidFill>
              </a:rPr>
              <a:t>.</a:t>
            </a:r>
            <a:r>
              <a:rPr lang="zh-TW" altLang="zh-TW" sz="2400" dirty="0">
                <a:solidFill>
                  <a:srgbClr val="0000CC"/>
                </a:solidFill>
              </a:rPr>
              <a:t>教養子女的知能與</a:t>
            </a:r>
            <a:r>
              <a:rPr lang="zh-TW" altLang="zh-TW" sz="2400" dirty="0" smtClean="0">
                <a:solidFill>
                  <a:srgbClr val="0000CC"/>
                </a:solidFill>
              </a:rPr>
              <a:t>認同</a:t>
            </a:r>
            <a:endParaRPr lang="en-US" altLang="zh-TW" sz="2400" dirty="0" smtClean="0">
              <a:solidFill>
                <a:srgbClr val="0000CC"/>
              </a:solidFill>
            </a:endParaRPr>
          </a:p>
          <a:p>
            <a:pPr marL="0" indent="0">
              <a:buNone/>
            </a:pPr>
            <a:r>
              <a:rPr lang="zh-TW" altLang="en-US" sz="2400" dirty="0" smtClean="0">
                <a:solidFill>
                  <a:srgbClr val="0000CC"/>
                </a:solidFill>
              </a:rPr>
              <a:t>      </a:t>
            </a:r>
            <a:r>
              <a:rPr lang="en-US" altLang="zh-TW" sz="2400" dirty="0" smtClean="0">
                <a:solidFill>
                  <a:srgbClr val="0000CC"/>
                </a:solidFill>
              </a:rPr>
              <a:t>2.</a:t>
            </a:r>
            <a:r>
              <a:rPr lang="zh-TW" altLang="zh-TW" sz="2400" dirty="0" smtClean="0">
                <a:solidFill>
                  <a:srgbClr val="0000CC"/>
                </a:solidFill>
              </a:rPr>
              <a:t>參</a:t>
            </a:r>
            <a:r>
              <a:rPr lang="zh-TW" altLang="zh-TW" sz="2400" dirty="0">
                <a:solidFill>
                  <a:srgbClr val="0000CC"/>
                </a:solidFill>
              </a:rPr>
              <a:t>與學校教育的需求</a:t>
            </a:r>
            <a:r>
              <a:rPr lang="zh-TW" altLang="zh-TW" sz="2400" dirty="0" smtClean="0">
                <a:solidFill>
                  <a:srgbClr val="0000CC"/>
                </a:solidFill>
              </a:rPr>
              <a:t>認知</a:t>
            </a:r>
            <a:endParaRPr lang="en-US" altLang="zh-TW" sz="2400" dirty="0" smtClean="0">
              <a:solidFill>
                <a:srgbClr val="0000CC"/>
              </a:solidFill>
            </a:endParaRPr>
          </a:p>
          <a:p>
            <a:pPr marL="0" indent="0">
              <a:buNone/>
            </a:pPr>
            <a:r>
              <a:rPr lang="zh-TW" altLang="en-US" sz="2400" dirty="0" smtClean="0">
                <a:solidFill>
                  <a:srgbClr val="0000CC"/>
                </a:solidFill>
              </a:rPr>
              <a:t>      </a:t>
            </a:r>
            <a:r>
              <a:rPr lang="en-US" altLang="zh-TW" sz="2400" dirty="0" smtClean="0">
                <a:solidFill>
                  <a:srgbClr val="0000CC"/>
                </a:solidFill>
              </a:rPr>
              <a:t>3</a:t>
            </a:r>
            <a:r>
              <a:rPr lang="en-US" altLang="zh-TW" sz="2400" dirty="0">
                <a:solidFill>
                  <a:srgbClr val="0000CC"/>
                </a:solidFill>
              </a:rPr>
              <a:t>.</a:t>
            </a:r>
            <a:r>
              <a:rPr lang="zh-TW" altLang="zh-TW" sz="2400" dirty="0">
                <a:solidFill>
                  <a:srgbClr val="0000CC"/>
                </a:solidFill>
              </a:rPr>
              <a:t>親子關係的和諧程</a:t>
            </a:r>
            <a:r>
              <a:rPr lang="zh-TW" altLang="zh-TW" sz="2400" dirty="0" smtClean="0">
                <a:solidFill>
                  <a:srgbClr val="0000CC"/>
                </a:solidFill>
              </a:rPr>
              <a:t>度</a:t>
            </a:r>
            <a:endParaRPr lang="en-US" altLang="zh-TW" sz="2400" dirty="0" smtClean="0">
              <a:solidFill>
                <a:srgbClr val="0000CC"/>
              </a:solidFill>
            </a:endParaRPr>
          </a:p>
          <a:p>
            <a:pPr marL="0" indent="0">
              <a:buNone/>
            </a:pPr>
            <a:r>
              <a:rPr lang="zh-TW" altLang="en-US" sz="2400" dirty="0" smtClean="0">
                <a:solidFill>
                  <a:srgbClr val="0000CC"/>
                </a:solidFill>
              </a:rPr>
              <a:t>      </a:t>
            </a:r>
            <a:r>
              <a:rPr lang="en-US" altLang="zh-TW" sz="2400" dirty="0" smtClean="0">
                <a:solidFill>
                  <a:srgbClr val="0000CC"/>
                </a:solidFill>
              </a:rPr>
              <a:t>4</a:t>
            </a:r>
            <a:r>
              <a:rPr lang="en-US" altLang="zh-TW" sz="2400" dirty="0">
                <a:solidFill>
                  <a:srgbClr val="0000CC"/>
                </a:solidFill>
              </a:rPr>
              <a:t>.</a:t>
            </a:r>
            <a:r>
              <a:rPr lang="zh-TW" altLang="zh-TW" sz="2400" dirty="0">
                <a:solidFill>
                  <a:srgbClr val="0000CC"/>
                </a:solidFill>
              </a:rPr>
              <a:t>壓力調適的態度 </a:t>
            </a:r>
            <a:endParaRPr lang="en-US" altLang="zh-TW" sz="2400" dirty="0" smtClean="0">
              <a:solidFill>
                <a:srgbClr val="0000CC"/>
              </a:solidFill>
            </a:endParaRPr>
          </a:p>
          <a:p>
            <a:pPr marL="0" indent="0">
              <a:buNone/>
            </a:pPr>
            <a:r>
              <a:rPr lang="zh-TW" altLang="en-US" sz="2400" dirty="0" smtClean="0">
                <a:solidFill>
                  <a:srgbClr val="0000CC"/>
                </a:solidFill>
              </a:rPr>
              <a:t>      </a:t>
            </a:r>
            <a:r>
              <a:rPr lang="en-US" altLang="zh-TW" sz="2400" dirty="0" smtClean="0">
                <a:solidFill>
                  <a:srgbClr val="0000CC"/>
                </a:solidFill>
              </a:rPr>
              <a:t>5</a:t>
            </a:r>
            <a:r>
              <a:rPr lang="en-US" altLang="zh-TW" sz="2400" dirty="0">
                <a:solidFill>
                  <a:srgbClr val="0000CC"/>
                </a:solidFill>
              </a:rPr>
              <a:t>.</a:t>
            </a:r>
            <a:r>
              <a:rPr lang="zh-TW" altLang="zh-TW" sz="2400" dirty="0">
                <a:solidFill>
                  <a:srgbClr val="0000CC"/>
                </a:solidFill>
              </a:rPr>
              <a:t>經營家庭生活的知能 </a:t>
            </a:r>
          </a:p>
          <a:p>
            <a:pPr marL="0" indent="0">
              <a:buNone/>
            </a:pPr>
            <a:r>
              <a:rPr lang="en-US" altLang="zh-TW" sz="2800" dirty="0" smtClean="0">
                <a:solidFill>
                  <a:srgbClr val="0000CC"/>
                </a:solidFill>
              </a:rPr>
              <a:t>(</a:t>
            </a:r>
            <a:r>
              <a:rPr lang="zh-TW" altLang="en-US" sz="2800" dirty="0" smtClean="0">
                <a:solidFill>
                  <a:srgbClr val="0000CC"/>
                </a:solidFill>
              </a:rPr>
              <a:t>五</a:t>
            </a:r>
            <a:r>
              <a:rPr lang="en-US" altLang="zh-TW" sz="2800" dirty="0" smtClean="0">
                <a:solidFill>
                  <a:srgbClr val="0000CC"/>
                </a:solidFill>
              </a:rPr>
              <a:t>)</a:t>
            </a:r>
            <a:r>
              <a:rPr lang="zh-TW" altLang="zh-TW" sz="2800" dirty="0" smtClean="0">
                <a:solidFill>
                  <a:srgbClr val="0000CC"/>
                </a:solidFill>
                <a:latin typeface="+mj-ea"/>
                <a:ea typeface="+mj-ea"/>
              </a:rPr>
              <a:t>時間</a:t>
            </a:r>
            <a:r>
              <a:rPr lang="zh-TW" altLang="zh-TW" sz="2800" dirty="0">
                <a:solidFill>
                  <a:srgbClr val="0000CC"/>
                </a:solidFill>
                <a:latin typeface="+mj-ea"/>
                <a:ea typeface="+mj-ea"/>
              </a:rPr>
              <a:t>因素</a:t>
            </a:r>
          </a:p>
          <a:p>
            <a:pPr marL="0" indent="0">
              <a:buNone/>
            </a:pPr>
            <a:endParaRPr lang="zh-TW" altLang="zh-TW" sz="2400" dirty="0"/>
          </a:p>
          <a:p>
            <a:pPr marL="0" indent="0">
              <a:buNone/>
            </a:pPr>
            <a:endParaRPr lang="zh-TW" altLang="zh-TW" sz="2400" dirty="0"/>
          </a:p>
          <a:p>
            <a:pPr marL="0" indent="0">
              <a:buNone/>
            </a:pPr>
            <a:endParaRPr lang="zh-TW" altLang="zh-TW" sz="2400" dirty="0"/>
          </a:p>
          <a:p>
            <a:pPr marL="0" indent="0">
              <a:buNone/>
            </a:pPr>
            <a:endParaRPr lang="zh-TW" altLang="zh-TW" sz="2400" dirty="0"/>
          </a:p>
        </p:txBody>
      </p:sp>
    </p:spTree>
    <p:extLst>
      <p:ext uri="{BB962C8B-B14F-4D97-AF65-F5344CB8AC3E}">
        <p14:creationId xmlns:p14="http://schemas.microsoft.com/office/powerpoint/2010/main" val="1692310841"/>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673181" y="445698"/>
            <a:ext cx="8596668" cy="1320800"/>
          </a:xfrm>
        </p:spPr>
        <p:txBody>
          <a:bodyPr>
            <a:normAutofit/>
          </a:bodyPr>
          <a:lstStyle/>
          <a:p>
            <a:r>
              <a:rPr lang="zh-TW" altLang="en-US" sz="4400" dirty="0">
                <a:solidFill>
                  <a:srgbClr val="CC3399"/>
                </a:solidFill>
              </a:rPr>
              <a:t>伍、以新住民家庭為例</a:t>
            </a:r>
            <a:endParaRPr lang="zh-TW" altLang="en-US" sz="4400" dirty="0"/>
          </a:p>
        </p:txBody>
      </p:sp>
      <p:sp>
        <p:nvSpPr>
          <p:cNvPr id="3" name="內容版面配置區 2"/>
          <p:cNvSpPr>
            <a:spLocks noGrp="1"/>
          </p:cNvSpPr>
          <p:nvPr>
            <p:ph idx="1"/>
          </p:nvPr>
        </p:nvSpPr>
        <p:spPr>
          <a:xfrm>
            <a:off x="677334" y="1380227"/>
            <a:ext cx="10700908" cy="5072332"/>
          </a:xfrm>
        </p:spPr>
        <p:txBody>
          <a:bodyPr>
            <a:normAutofit/>
          </a:bodyPr>
          <a:lstStyle/>
          <a:p>
            <a:pPr marL="0" indent="0">
              <a:buNone/>
            </a:pPr>
            <a:r>
              <a:rPr lang="zh-TW" altLang="en-US" sz="3600" dirty="0" smtClean="0">
                <a:solidFill>
                  <a:srgbClr val="CC3399"/>
                </a:solidFill>
              </a:rPr>
              <a:t>四</a:t>
            </a:r>
            <a:r>
              <a:rPr lang="zh-TW" altLang="zh-TW" sz="3600" dirty="0" smtClean="0">
                <a:solidFill>
                  <a:srgbClr val="CC3399"/>
                </a:solidFill>
              </a:rPr>
              <a:t>、</a:t>
            </a:r>
            <a:r>
              <a:rPr lang="zh-TW" altLang="zh-TW" sz="3600" dirty="0">
                <a:solidFill>
                  <a:srgbClr val="CC3399"/>
                </a:solidFill>
              </a:rPr>
              <a:t>家庭外部困境</a:t>
            </a:r>
          </a:p>
          <a:p>
            <a:pPr marL="0" indent="0">
              <a:buNone/>
            </a:pPr>
            <a:r>
              <a:rPr lang="zh-TW" altLang="zh-TW" sz="3600" dirty="0">
                <a:solidFill>
                  <a:srgbClr val="0000CC"/>
                </a:solidFill>
              </a:rPr>
              <a:t>（一）社會的態度衍生歧視</a:t>
            </a:r>
            <a:r>
              <a:rPr lang="zh-TW" altLang="zh-TW" sz="3600" dirty="0" smtClean="0">
                <a:solidFill>
                  <a:srgbClr val="0000CC"/>
                </a:solidFill>
              </a:rPr>
              <a:t>問題</a:t>
            </a:r>
            <a:r>
              <a:rPr lang="zh-TW" altLang="en-US" sz="2800" dirty="0" smtClean="0">
                <a:solidFill>
                  <a:srgbClr val="0000CC"/>
                </a:solidFill>
                <a:hlinkClick r:id="rId2" action="ppaction://hlinkfile"/>
              </a:rPr>
              <a:t>新住民文化歧視</a:t>
            </a:r>
            <a:r>
              <a:rPr lang="en-US" altLang="zh-TW" sz="2800" dirty="0" smtClean="0">
                <a:solidFill>
                  <a:srgbClr val="0000CC"/>
                </a:solidFill>
                <a:hlinkClick r:id="rId2" action="ppaction://hlinkfile"/>
              </a:rPr>
              <a:t>.mp4</a:t>
            </a:r>
            <a:endParaRPr lang="en-US" altLang="zh-TW" sz="2800" dirty="0" smtClean="0">
              <a:solidFill>
                <a:srgbClr val="0000CC"/>
              </a:solidFill>
            </a:endParaRPr>
          </a:p>
          <a:p>
            <a:pPr marL="0" indent="0">
              <a:buNone/>
            </a:pPr>
            <a:r>
              <a:rPr lang="zh-TW" altLang="zh-TW" sz="3600" dirty="0">
                <a:solidFill>
                  <a:srgbClr val="0000CC"/>
                </a:solidFill>
              </a:rPr>
              <a:t>（二）社會網絡的</a:t>
            </a:r>
            <a:r>
              <a:rPr lang="zh-TW" altLang="zh-TW" sz="3600" dirty="0" smtClean="0">
                <a:solidFill>
                  <a:srgbClr val="0000CC"/>
                </a:solidFill>
              </a:rPr>
              <a:t>匱乏</a:t>
            </a:r>
            <a:endParaRPr lang="en-US" altLang="zh-TW" sz="3600" dirty="0" smtClean="0">
              <a:solidFill>
                <a:srgbClr val="0000CC"/>
              </a:solidFill>
            </a:endParaRPr>
          </a:p>
          <a:p>
            <a:pPr marL="0" indent="0">
              <a:buNone/>
            </a:pPr>
            <a:r>
              <a:rPr lang="zh-TW" altLang="zh-TW" sz="3600" dirty="0">
                <a:solidFill>
                  <a:srgbClr val="0000CC"/>
                </a:solidFill>
              </a:rPr>
              <a:t>（三）文化適應</a:t>
            </a:r>
            <a:r>
              <a:rPr lang="zh-TW" altLang="zh-TW" sz="3600" dirty="0" smtClean="0">
                <a:solidFill>
                  <a:srgbClr val="0000CC"/>
                </a:solidFill>
              </a:rPr>
              <a:t>差異</a:t>
            </a:r>
            <a:r>
              <a:rPr lang="zh-TW" altLang="en-US" sz="2800" dirty="0" smtClean="0">
                <a:solidFill>
                  <a:srgbClr val="0000CC"/>
                </a:solidFill>
                <a:hlinkClick r:id="rId3" action="ppaction://hlinkfile"/>
              </a:rPr>
              <a:t>新住民文化衝突與適應</a:t>
            </a:r>
            <a:r>
              <a:rPr lang="en-US" altLang="zh-TW" sz="2800" dirty="0" smtClean="0">
                <a:solidFill>
                  <a:srgbClr val="0000CC"/>
                </a:solidFill>
                <a:hlinkClick r:id="rId3" action="ppaction://hlinkfile"/>
              </a:rPr>
              <a:t>.mp4</a:t>
            </a:r>
            <a:endParaRPr lang="zh-TW" altLang="zh-TW" sz="2800" dirty="0">
              <a:solidFill>
                <a:srgbClr val="0000CC"/>
              </a:solidFill>
            </a:endParaRPr>
          </a:p>
          <a:p>
            <a:pPr marL="0" indent="0">
              <a:buNone/>
            </a:pPr>
            <a:endParaRPr lang="zh-TW" altLang="zh-TW" sz="2800" dirty="0"/>
          </a:p>
          <a:p>
            <a:pPr marL="0" indent="0">
              <a:buNone/>
            </a:pPr>
            <a:endParaRPr lang="zh-TW" altLang="en-US" sz="2800" dirty="0">
              <a:solidFill>
                <a:srgbClr val="0000CC"/>
              </a:solidFill>
            </a:endParaRPr>
          </a:p>
        </p:txBody>
      </p:sp>
    </p:spTree>
    <p:extLst>
      <p:ext uri="{BB962C8B-B14F-4D97-AF65-F5344CB8AC3E}">
        <p14:creationId xmlns:p14="http://schemas.microsoft.com/office/powerpoint/2010/main" val="1906957869"/>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677334" y="324928"/>
            <a:ext cx="8596668" cy="1320800"/>
          </a:xfrm>
        </p:spPr>
        <p:txBody>
          <a:bodyPr>
            <a:normAutofit/>
          </a:bodyPr>
          <a:lstStyle/>
          <a:p>
            <a:r>
              <a:rPr lang="zh-TW" altLang="en-US" sz="4800" dirty="0">
                <a:solidFill>
                  <a:srgbClr val="CC3399"/>
                </a:solidFill>
              </a:rPr>
              <a:t>伍、以新住民家庭為例</a:t>
            </a:r>
            <a:endParaRPr lang="zh-TW" altLang="en-US" sz="4800" dirty="0"/>
          </a:p>
        </p:txBody>
      </p:sp>
      <p:sp>
        <p:nvSpPr>
          <p:cNvPr id="3" name="內容版面配置區 2"/>
          <p:cNvSpPr>
            <a:spLocks noGrp="1"/>
          </p:cNvSpPr>
          <p:nvPr>
            <p:ph idx="1"/>
          </p:nvPr>
        </p:nvSpPr>
        <p:spPr>
          <a:xfrm>
            <a:off x="677334" y="1556740"/>
            <a:ext cx="9208538" cy="5137358"/>
          </a:xfrm>
        </p:spPr>
        <p:txBody>
          <a:bodyPr>
            <a:normAutofit/>
          </a:bodyPr>
          <a:lstStyle/>
          <a:p>
            <a:pPr marL="0" indent="0">
              <a:buNone/>
            </a:pPr>
            <a:r>
              <a:rPr lang="zh-TW" altLang="en-US" sz="3600" dirty="0" smtClean="0">
                <a:solidFill>
                  <a:srgbClr val="CC3399"/>
                </a:solidFill>
              </a:rPr>
              <a:t>五、影響新住民家庭親職推動的因素分析</a:t>
            </a:r>
            <a:endParaRPr lang="en-US" altLang="zh-TW" sz="3600" dirty="0" smtClean="0">
              <a:solidFill>
                <a:srgbClr val="CC3399"/>
              </a:solidFill>
            </a:endParaRPr>
          </a:p>
          <a:p>
            <a:pPr marL="0" indent="0">
              <a:buNone/>
            </a:pPr>
            <a:r>
              <a:rPr lang="zh-TW" altLang="zh-TW" sz="3200" dirty="0" smtClean="0">
                <a:solidFill>
                  <a:srgbClr val="0000CC"/>
                </a:solidFill>
              </a:rPr>
              <a:t>（</a:t>
            </a:r>
            <a:r>
              <a:rPr lang="zh-TW" altLang="zh-TW" sz="3200" dirty="0">
                <a:solidFill>
                  <a:srgbClr val="0000CC"/>
                </a:solidFill>
              </a:rPr>
              <a:t>一</a:t>
            </a:r>
            <a:r>
              <a:rPr lang="zh-TW" altLang="zh-TW" sz="3200" dirty="0" smtClean="0">
                <a:solidFill>
                  <a:srgbClr val="0000CC"/>
                </a:solidFill>
              </a:rPr>
              <a:t>）</a:t>
            </a:r>
            <a:r>
              <a:rPr lang="zh-TW" altLang="en-US" sz="3200" dirty="0" smtClean="0">
                <a:solidFill>
                  <a:srgbClr val="0000CC"/>
                </a:solidFill>
              </a:rPr>
              <a:t>家人阻撓</a:t>
            </a:r>
            <a:r>
              <a:rPr lang="zh-TW" altLang="zh-TW" sz="3200" dirty="0" smtClean="0">
                <a:solidFill>
                  <a:srgbClr val="0000CC"/>
                </a:solidFill>
              </a:rPr>
              <a:t>，</a:t>
            </a:r>
            <a:r>
              <a:rPr lang="zh-TW" altLang="en-US" sz="3200" dirty="0" smtClean="0">
                <a:solidFill>
                  <a:srgbClr val="0000CC"/>
                </a:solidFill>
              </a:rPr>
              <a:t>擔心子女</a:t>
            </a:r>
            <a:r>
              <a:rPr lang="zh-TW" altLang="zh-TW" sz="3200" dirty="0" smtClean="0">
                <a:solidFill>
                  <a:srgbClr val="0000CC"/>
                </a:solidFill>
              </a:rPr>
              <a:t>成長過程受到扭曲。</a:t>
            </a:r>
          </a:p>
          <a:p>
            <a:pPr marL="0" indent="0">
              <a:buNone/>
            </a:pPr>
            <a:r>
              <a:rPr lang="zh-TW" altLang="zh-TW" sz="3200" dirty="0" smtClean="0">
                <a:solidFill>
                  <a:srgbClr val="0000CC"/>
                </a:solidFill>
              </a:rPr>
              <a:t>（</a:t>
            </a:r>
            <a:r>
              <a:rPr lang="zh-TW" altLang="zh-TW" sz="3200" dirty="0">
                <a:solidFill>
                  <a:srgbClr val="0000CC"/>
                </a:solidFill>
              </a:rPr>
              <a:t>二）不重視識字</a:t>
            </a:r>
            <a:r>
              <a:rPr lang="zh-TW" altLang="zh-TW" sz="3200" dirty="0" smtClean="0">
                <a:solidFill>
                  <a:srgbClr val="0000CC"/>
                </a:solidFill>
              </a:rPr>
              <a:t>，</a:t>
            </a:r>
            <a:r>
              <a:rPr lang="zh-TW" altLang="en-US" sz="3200" dirty="0" smtClean="0">
                <a:solidFill>
                  <a:srgbClr val="0000CC"/>
                </a:solidFill>
              </a:rPr>
              <a:t>認為</a:t>
            </a:r>
            <a:r>
              <a:rPr lang="zh-TW" altLang="zh-TW" sz="3200" dirty="0" smtClean="0">
                <a:solidFill>
                  <a:srgbClr val="0000CC"/>
                </a:solidFill>
              </a:rPr>
              <a:t>只要</a:t>
            </a:r>
            <a:r>
              <a:rPr lang="zh-TW" altLang="zh-TW" sz="3200" dirty="0">
                <a:solidFill>
                  <a:srgbClr val="0000CC"/>
                </a:solidFill>
              </a:rPr>
              <a:t>能溝通即可。</a:t>
            </a:r>
          </a:p>
          <a:p>
            <a:pPr marL="0" indent="0">
              <a:buNone/>
            </a:pPr>
            <a:r>
              <a:rPr lang="zh-TW" altLang="zh-TW" sz="3200" dirty="0">
                <a:solidFill>
                  <a:srgbClr val="0000CC"/>
                </a:solidFill>
              </a:rPr>
              <a:t>（三</a:t>
            </a:r>
            <a:r>
              <a:rPr lang="zh-TW" altLang="zh-TW" sz="3200" dirty="0" smtClean="0">
                <a:solidFill>
                  <a:srgbClr val="0000CC"/>
                </a:solidFill>
              </a:rPr>
              <a:t>）</a:t>
            </a:r>
            <a:r>
              <a:rPr lang="zh-TW" altLang="zh-TW" sz="3200" dirty="0">
                <a:solidFill>
                  <a:srgbClr val="0000CC"/>
                </a:solidFill>
              </a:rPr>
              <a:t>本身教育程度低落。</a:t>
            </a:r>
          </a:p>
          <a:p>
            <a:pPr marL="0" indent="0">
              <a:buNone/>
            </a:pPr>
            <a:r>
              <a:rPr lang="zh-TW" altLang="zh-TW" sz="3200" dirty="0" smtClean="0">
                <a:solidFill>
                  <a:srgbClr val="0000CC"/>
                </a:solidFill>
              </a:rPr>
              <a:t>（</a:t>
            </a:r>
            <a:r>
              <a:rPr lang="zh-TW" altLang="zh-TW" sz="3200" dirty="0">
                <a:solidFill>
                  <a:srgbClr val="0000CC"/>
                </a:solidFill>
              </a:rPr>
              <a:t>四</a:t>
            </a:r>
            <a:r>
              <a:rPr lang="zh-TW" altLang="zh-TW" sz="3200" dirty="0" smtClean="0">
                <a:solidFill>
                  <a:srgbClr val="0000CC"/>
                </a:solidFill>
              </a:rPr>
              <a:t>）不</a:t>
            </a:r>
            <a:r>
              <a:rPr lang="zh-TW" altLang="en-US" sz="3200" dirty="0" smtClean="0">
                <a:solidFill>
                  <a:srgbClr val="0000CC"/>
                </a:solidFill>
              </a:rPr>
              <a:t>理解</a:t>
            </a:r>
            <a:r>
              <a:rPr lang="zh-TW" altLang="zh-TW" sz="3200" dirty="0" smtClean="0">
                <a:solidFill>
                  <a:srgbClr val="0000CC"/>
                </a:solidFill>
              </a:rPr>
              <a:t>家庭教育</a:t>
            </a:r>
            <a:r>
              <a:rPr lang="zh-TW" altLang="en-US" sz="3200" dirty="0" smtClean="0">
                <a:solidFill>
                  <a:srgbClr val="0000CC"/>
                </a:solidFill>
              </a:rPr>
              <a:t>之</a:t>
            </a:r>
            <a:r>
              <a:rPr lang="zh-TW" altLang="zh-TW" sz="3200" dirty="0" smtClean="0">
                <a:solidFill>
                  <a:srgbClr val="0000CC"/>
                </a:solidFill>
              </a:rPr>
              <a:t>重要</a:t>
            </a:r>
            <a:r>
              <a:rPr lang="zh-TW" altLang="en-US" sz="3200" dirty="0" smtClean="0">
                <a:solidFill>
                  <a:srgbClr val="0000CC"/>
                </a:solidFill>
              </a:rPr>
              <a:t>性</a:t>
            </a:r>
            <a:r>
              <a:rPr lang="zh-TW" altLang="zh-TW" sz="3200" dirty="0" smtClean="0">
                <a:solidFill>
                  <a:srgbClr val="0000CC"/>
                </a:solidFill>
              </a:rPr>
              <a:t>。</a:t>
            </a:r>
            <a:endParaRPr lang="zh-TW" altLang="zh-TW" sz="3200" dirty="0">
              <a:solidFill>
                <a:srgbClr val="0000CC"/>
              </a:solidFill>
            </a:endParaRPr>
          </a:p>
          <a:p>
            <a:pPr marL="0" indent="0">
              <a:buNone/>
            </a:pPr>
            <a:r>
              <a:rPr lang="zh-TW" altLang="zh-TW" sz="3200" dirty="0" smtClean="0">
                <a:solidFill>
                  <a:srgbClr val="0000CC"/>
                </a:solidFill>
              </a:rPr>
              <a:t>（</a:t>
            </a:r>
            <a:r>
              <a:rPr lang="zh-TW" altLang="en-US" sz="3200" dirty="0" smtClean="0">
                <a:solidFill>
                  <a:srgbClr val="0000CC"/>
                </a:solidFill>
              </a:rPr>
              <a:t>五</a:t>
            </a:r>
            <a:r>
              <a:rPr lang="zh-TW" altLang="zh-TW" sz="3200" dirty="0" smtClean="0">
                <a:solidFill>
                  <a:srgbClr val="0000CC"/>
                </a:solidFill>
              </a:rPr>
              <a:t>）</a:t>
            </a:r>
            <a:r>
              <a:rPr lang="zh-TW" altLang="zh-TW" sz="3200" dirty="0">
                <a:solidFill>
                  <a:srgbClr val="0000CC"/>
                </a:solidFill>
              </a:rPr>
              <a:t>不重視子女的學校教育</a:t>
            </a:r>
            <a:r>
              <a:rPr lang="zh-TW" altLang="zh-TW" sz="3200" dirty="0" smtClean="0">
                <a:solidFill>
                  <a:srgbClr val="0000CC"/>
                </a:solidFill>
              </a:rPr>
              <a:t>。</a:t>
            </a:r>
            <a:endParaRPr lang="en-US" altLang="zh-TW" sz="3200" dirty="0" smtClean="0">
              <a:solidFill>
                <a:srgbClr val="0000CC"/>
              </a:solidFill>
            </a:endParaRPr>
          </a:p>
          <a:p>
            <a:pPr marL="0" indent="0">
              <a:buNone/>
            </a:pPr>
            <a:r>
              <a:rPr lang="zh-TW" altLang="zh-TW" sz="3200" dirty="0" smtClean="0">
                <a:solidFill>
                  <a:srgbClr val="0000CC"/>
                </a:solidFill>
              </a:rPr>
              <a:t>（</a:t>
            </a:r>
            <a:r>
              <a:rPr lang="zh-TW" altLang="en-US" sz="3200" dirty="0" smtClean="0">
                <a:solidFill>
                  <a:srgbClr val="0000CC"/>
                </a:solidFill>
              </a:rPr>
              <a:t>六</a:t>
            </a:r>
            <a:r>
              <a:rPr lang="zh-TW" altLang="zh-TW" sz="3200" dirty="0" smtClean="0">
                <a:solidFill>
                  <a:srgbClr val="0000CC"/>
                </a:solidFill>
              </a:rPr>
              <a:t>）</a:t>
            </a:r>
            <a:r>
              <a:rPr lang="zh-TW" altLang="en-US" sz="3200" dirty="0" smtClean="0">
                <a:solidFill>
                  <a:srgbClr val="0000CC"/>
                </a:solidFill>
              </a:rPr>
              <a:t>缺乏與</a:t>
            </a:r>
            <a:r>
              <a:rPr lang="zh-TW" altLang="zh-TW" sz="3200" dirty="0" smtClean="0">
                <a:solidFill>
                  <a:srgbClr val="0000CC"/>
                </a:solidFill>
              </a:rPr>
              <a:t>子女</a:t>
            </a:r>
            <a:r>
              <a:rPr lang="zh-TW" altLang="zh-TW" sz="3200" dirty="0">
                <a:solidFill>
                  <a:srgbClr val="0000CC"/>
                </a:solidFill>
              </a:rPr>
              <a:t>或老師</a:t>
            </a:r>
            <a:r>
              <a:rPr lang="zh-TW" altLang="zh-TW" sz="3200" dirty="0" smtClean="0">
                <a:solidFill>
                  <a:srgbClr val="0000CC"/>
                </a:solidFill>
              </a:rPr>
              <a:t>溝通</a:t>
            </a:r>
            <a:r>
              <a:rPr lang="zh-TW" altLang="en-US" sz="3200" dirty="0" smtClean="0">
                <a:solidFill>
                  <a:srgbClr val="0000CC"/>
                </a:solidFill>
              </a:rPr>
              <a:t>的語言能力</a:t>
            </a:r>
            <a:r>
              <a:rPr lang="zh-TW" altLang="zh-TW" sz="3200" dirty="0" smtClean="0">
                <a:solidFill>
                  <a:srgbClr val="0000CC"/>
                </a:solidFill>
              </a:rPr>
              <a:t>。</a:t>
            </a:r>
            <a:endParaRPr lang="zh-TW" altLang="zh-TW" sz="3200" dirty="0">
              <a:solidFill>
                <a:srgbClr val="0000CC"/>
              </a:solidFill>
            </a:endParaRPr>
          </a:p>
          <a:p>
            <a:pPr marL="0" indent="0">
              <a:buNone/>
            </a:pPr>
            <a:endParaRPr lang="zh-TW" altLang="zh-TW" sz="3200" dirty="0">
              <a:solidFill>
                <a:srgbClr val="0000CC"/>
              </a:solidFill>
            </a:endParaRPr>
          </a:p>
          <a:p>
            <a:endParaRPr lang="zh-TW" altLang="en-US" dirty="0"/>
          </a:p>
        </p:txBody>
      </p:sp>
    </p:spTree>
    <p:extLst>
      <p:ext uri="{BB962C8B-B14F-4D97-AF65-F5344CB8AC3E}">
        <p14:creationId xmlns:p14="http://schemas.microsoft.com/office/powerpoint/2010/main" val="1485285716"/>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677334" y="393940"/>
            <a:ext cx="8596668" cy="994913"/>
          </a:xfrm>
        </p:spPr>
        <p:txBody>
          <a:bodyPr>
            <a:normAutofit/>
          </a:bodyPr>
          <a:lstStyle/>
          <a:p>
            <a:r>
              <a:rPr lang="zh-TW" altLang="en-US" sz="4800" dirty="0">
                <a:solidFill>
                  <a:srgbClr val="CC3399"/>
                </a:solidFill>
              </a:rPr>
              <a:t>伍、以新住民家庭為例</a:t>
            </a:r>
            <a:endParaRPr lang="zh-TW" altLang="en-US" sz="4800" dirty="0"/>
          </a:p>
        </p:txBody>
      </p:sp>
      <p:sp>
        <p:nvSpPr>
          <p:cNvPr id="3" name="內容版面配置區 2"/>
          <p:cNvSpPr>
            <a:spLocks noGrp="1"/>
          </p:cNvSpPr>
          <p:nvPr>
            <p:ph idx="1"/>
          </p:nvPr>
        </p:nvSpPr>
        <p:spPr>
          <a:xfrm>
            <a:off x="677334" y="1556740"/>
            <a:ext cx="9639858" cy="5137358"/>
          </a:xfrm>
        </p:spPr>
        <p:txBody>
          <a:bodyPr>
            <a:normAutofit/>
          </a:bodyPr>
          <a:lstStyle/>
          <a:p>
            <a:pPr marL="0" indent="0">
              <a:buNone/>
            </a:pPr>
            <a:r>
              <a:rPr lang="zh-TW" altLang="en-US" sz="3600" dirty="0">
                <a:solidFill>
                  <a:srgbClr val="CC3399"/>
                </a:solidFill>
              </a:rPr>
              <a:t>五、影響新住民家庭親職推動的因素分析</a:t>
            </a:r>
            <a:endParaRPr lang="en-US" altLang="zh-TW" sz="3600" dirty="0">
              <a:solidFill>
                <a:srgbClr val="CC3399"/>
              </a:solidFill>
            </a:endParaRPr>
          </a:p>
          <a:p>
            <a:pPr marL="0" indent="0">
              <a:buNone/>
            </a:pPr>
            <a:r>
              <a:rPr lang="zh-TW" altLang="zh-TW" sz="2800" dirty="0" smtClean="0">
                <a:solidFill>
                  <a:srgbClr val="0000CC"/>
                </a:solidFill>
              </a:rPr>
              <a:t>（</a:t>
            </a:r>
            <a:r>
              <a:rPr lang="zh-TW" altLang="en-US" sz="3200" dirty="0" smtClean="0">
                <a:solidFill>
                  <a:srgbClr val="0000CC"/>
                </a:solidFill>
              </a:rPr>
              <a:t>七</a:t>
            </a:r>
            <a:r>
              <a:rPr lang="zh-TW" altLang="zh-TW" sz="3200" dirty="0" smtClean="0">
                <a:solidFill>
                  <a:srgbClr val="0000CC"/>
                </a:solidFill>
              </a:rPr>
              <a:t>）家庭中的學習環境、衛生與生活教育差。</a:t>
            </a:r>
          </a:p>
          <a:p>
            <a:pPr marL="0" indent="0">
              <a:buNone/>
            </a:pPr>
            <a:r>
              <a:rPr lang="zh-TW" altLang="zh-TW" sz="3200" dirty="0" smtClean="0">
                <a:solidFill>
                  <a:srgbClr val="0000CC"/>
                </a:solidFill>
              </a:rPr>
              <a:t>（</a:t>
            </a:r>
            <a:r>
              <a:rPr lang="zh-TW" altLang="en-US" sz="3200" dirty="0" smtClean="0">
                <a:solidFill>
                  <a:srgbClr val="0000CC"/>
                </a:solidFill>
              </a:rPr>
              <a:t>八</a:t>
            </a:r>
            <a:r>
              <a:rPr lang="zh-TW" altLang="zh-TW" sz="3200" dirty="0" smtClean="0">
                <a:solidFill>
                  <a:srgbClr val="0000CC"/>
                </a:solidFill>
              </a:rPr>
              <a:t>）</a:t>
            </a:r>
            <a:r>
              <a:rPr lang="zh-TW" altLang="zh-TW" sz="3200" dirty="0">
                <a:solidFill>
                  <a:srgbClr val="0000CC"/>
                </a:solidFill>
              </a:rPr>
              <a:t>經濟能力</a:t>
            </a:r>
            <a:r>
              <a:rPr lang="zh-TW" altLang="zh-TW" sz="3200" dirty="0" smtClean="0">
                <a:solidFill>
                  <a:srgbClr val="0000CC"/>
                </a:solidFill>
              </a:rPr>
              <a:t>差</a:t>
            </a:r>
            <a:r>
              <a:rPr lang="zh-TW" altLang="en-US" sz="3200" dirty="0" smtClean="0">
                <a:solidFill>
                  <a:srgbClr val="0000CC"/>
                </a:solidFill>
              </a:rPr>
              <a:t>，</a:t>
            </a:r>
            <a:r>
              <a:rPr lang="zh-TW" altLang="zh-TW" sz="3200" dirty="0" smtClean="0">
                <a:solidFill>
                  <a:srgbClr val="0000CC"/>
                </a:solidFill>
              </a:rPr>
              <a:t>多</a:t>
            </a:r>
            <a:r>
              <a:rPr lang="zh-TW" altLang="zh-TW" sz="3200" dirty="0">
                <a:solidFill>
                  <a:srgbClr val="0000CC"/>
                </a:solidFill>
              </a:rPr>
              <a:t>屬勞工</a:t>
            </a:r>
            <a:r>
              <a:rPr lang="zh-TW" altLang="zh-TW" sz="3200" dirty="0" smtClean="0">
                <a:solidFill>
                  <a:srgbClr val="0000CC"/>
                </a:solidFill>
              </a:rPr>
              <a:t>階級</a:t>
            </a:r>
            <a:r>
              <a:rPr lang="zh-TW" altLang="en-US" sz="3200" dirty="0" smtClean="0">
                <a:solidFill>
                  <a:srgbClr val="0000CC"/>
                </a:solidFill>
              </a:rPr>
              <a:t>，平時忙</a:t>
            </a:r>
            <a:r>
              <a:rPr lang="zh-TW" altLang="zh-TW" sz="3200" dirty="0" smtClean="0">
                <a:solidFill>
                  <a:srgbClr val="0000CC"/>
                </a:solidFill>
              </a:rPr>
              <a:t>於</a:t>
            </a:r>
            <a:r>
              <a:rPr lang="zh-TW" altLang="en-US" sz="3200" dirty="0" smtClean="0">
                <a:solidFill>
                  <a:srgbClr val="0000CC"/>
                </a:solidFill>
              </a:rPr>
              <a:t>生計</a:t>
            </a:r>
            <a:endParaRPr lang="en-US" altLang="zh-TW" sz="3200" dirty="0" smtClean="0">
              <a:solidFill>
                <a:srgbClr val="0000CC"/>
              </a:solidFill>
            </a:endParaRPr>
          </a:p>
          <a:p>
            <a:pPr marL="0" indent="0">
              <a:buNone/>
            </a:pPr>
            <a:r>
              <a:rPr lang="zh-TW" altLang="en-US" sz="3200" dirty="0">
                <a:solidFill>
                  <a:srgbClr val="0000CC"/>
                </a:solidFill>
              </a:rPr>
              <a:t> </a:t>
            </a:r>
            <a:r>
              <a:rPr lang="zh-TW" altLang="en-US" sz="3200" dirty="0" smtClean="0">
                <a:solidFill>
                  <a:srgbClr val="0000CC"/>
                </a:solidFill>
              </a:rPr>
              <a:t>         無暇</a:t>
            </a:r>
            <a:r>
              <a:rPr lang="zh-TW" altLang="zh-TW" sz="3200" dirty="0" smtClean="0">
                <a:solidFill>
                  <a:srgbClr val="0000CC"/>
                </a:solidFill>
              </a:rPr>
              <a:t>關心</a:t>
            </a:r>
            <a:r>
              <a:rPr lang="zh-TW" altLang="zh-TW" sz="3200" dirty="0">
                <a:solidFill>
                  <a:srgbClr val="0000CC"/>
                </a:solidFill>
              </a:rPr>
              <a:t>子女。</a:t>
            </a:r>
          </a:p>
          <a:p>
            <a:pPr marL="0" indent="0">
              <a:buNone/>
            </a:pPr>
            <a:r>
              <a:rPr lang="zh-TW" altLang="zh-TW" sz="3200" dirty="0" smtClean="0">
                <a:solidFill>
                  <a:srgbClr val="0000CC"/>
                </a:solidFill>
              </a:rPr>
              <a:t>（</a:t>
            </a:r>
            <a:r>
              <a:rPr lang="zh-TW" altLang="en-US" sz="3200" dirty="0" smtClean="0">
                <a:solidFill>
                  <a:srgbClr val="0000CC"/>
                </a:solidFill>
              </a:rPr>
              <a:t>九</a:t>
            </a:r>
            <a:r>
              <a:rPr lang="zh-TW" altLang="zh-TW" sz="3200" dirty="0" smtClean="0">
                <a:solidFill>
                  <a:srgbClr val="0000CC"/>
                </a:solidFill>
              </a:rPr>
              <a:t>）</a:t>
            </a:r>
            <a:r>
              <a:rPr lang="zh-TW" altLang="zh-TW" sz="3200" dirty="0">
                <a:solidFill>
                  <a:srgbClr val="0000CC"/>
                </a:solidFill>
              </a:rPr>
              <a:t>外籍配偶回到原居地</a:t>
            </a:r>
            <a:r>
              <a:rPr lang="zh-TW" altLang="zh-TW" sz="3200" dirty="0" smtClean="0">
                <a:solidFill>
                  <a:srgbClr val="0000CC"/>
                </a:solidFill>
              </a:rPr>
              <a:t>，</a:t>
            </a:r>
            <a:r>
              <a:rPr lang="zh-TW" altLang="en-US" sz="3200" dirty="0" smtClean="0">
                <a:solidFill>
                  <a:srgbClr val="0000CC"/>
                </a:solidFill>
              </a:rPr>
              <a:t>形成</a:t>
            </a:r>
            <a:r>
              <a:rPr lang="zh-TW" altLang="zh-TW" sz="3200" dirty="0" smtClean="0">
                <a:solidFill>
                  <a:srgbClr val="0000CC"/>
                </a:solidFill>
              </a:rPr>
              <a:t>暫時性</a:t>
            </a:r>
            <a:r>
              <a:rPr lang="zh-TW" altLang="zh-TW" sz="3200" dirty="0">
                <a:solidFill>
                  <a:srgbClr val="0000CC"/>
                </a:solidFill>
              </a:rPr>
              <a:t>單親</a:t>
            </a:r>
            <a:r>
              <a:rPr lang="zh-TW" altLang="zh-TW" sz="3200" dirty="0" smtClean="0">
                <a:solidFill>
                  <a:srgbClr val="0000CC"/>
                </a:solidFill>
              </a:rPr>
              <a:t>家庭</a:t>
            </a:r>
            <a:endParaRPr lang="en-US" altLang="zh-TW" sz="3200" dirty="0" smtClean="0">
              <a:solidFill>
                <a:srgbClr val="0000CC"/>
              </a:solidFill>
            </a:endParaRPr>
          </a:p>
          <a:p>
            <a:pPr marL="0" indent="0">
              <a:buNone/>
            </a:pPr>
            <a:r>
              <a:rPr lang="zh-TW" altLang="en-US" sz="3200" dirty="0">
                <a:solidFill>
                  <a:srgbClr val="0000CC"/>
                </a:solidFill>
              </a:rPr>
              <a:t> </a:t>
            </a:r>
            <a:r>
              <a:rPr lang="zh-TW" altLang="en-US" sz="3200" dirty="0" smtClean="0">
                <a:solidFill>
                  <a:srgbClr val="0000CC"/>
                </a:solidFill>
              </a:rPr>
              <a:t>         </a:t>
            </a:r>
            <a:r>
              <a:rPr lang="zh-TW" altLang="zh-TW" sz="3200" dirty="0" smtClean="0">
                <a:solidFill>
                  <a:srgbClr val="0000CC"/>
                </a:solidFill>
              </a:rPr>
              <a:t>或隔代</a:t>
            </a:r>
            <a:r>
              <a:rPr lang="zh-TW" altLang="zh-TW" sz="3200" dirty="0">
                <a:solidFill>
                  <a:srgbClr val="0000CC"/>
                </a:solidFill>
              </a:rPr>
              <a:t>教養</a:t>
            </a:r>
            <a:r>
              <a:rPr lang="zh-TW" altLang="zh-TW" sz="3200" dirty="0" smtClean="0">
                <a:solidFill>
                  <a:srgbClr val="0000CC"/>
                </a:solidFill>
              </a:rPr>
              <a:t>。</a:t>
            </a:r>
            <a:r>
              <a:rPr lang="zh-TW" altLang="en-US" sz="2800" dirty="0" smtClean="0">
                <a:solidFill>
                  <a:srgbClr val="0000CC"/>
                </a:solidFill>
                <a:hlinkClick r:id="rId2" action="ppaction://hlinkfile"/>
              </a:rPr>
              <a:t>新住民子女就學語言隔閡大</a:t>
            </a:r>
            <a:r>
              <a:rPr lang="en-US" altLang="zh-TW" sz="2800" dirty="0" smtClean="0">
                <a:solidFill>
                  <a:srgbClr val="0000CC"/>
                </a:solidFill>
                <a:hlinkClick r:id="rId2" action="ppaction://hlinkfile"/>
              </a:rPr>
              <a:t>.mp4</a:t>
            </a:r>
            <a:endParaRPr lang="zh-TW" altLang="zh-TW" sz="2800" dirty="0">
              <a:solidFill>
                <a:srgbClr val="0000CC"/>
              </a:solidFill>
            </a:endParaRPr>
          </a:p>
          <a:p>
            <a:pPr marL="0" indent="0">
              <a:buNone/>
            </a:pPr>
            <a:r>
              <a:rPr lang="zh-TW" altLang="zh-TW" sz="3200" dirty="0">
                <a:solidFill>
                  <a:srgbClr val="0000CC"/>
                </a:solidFill>
              </a:rPr>
              <a:t>（</a:t>
            </a:r>
            <a:r>
              <a:rPr lang="zh-TW" altLang="zh-TW" sz="3200" dirty="0" smtClean="0">
                <a:solidFill>
                  <a:srgbClr val="0000CC"/>
                </a:solidFill>
              </a:rPr>
              <a:t>十）</a:t>
            </a:r>
            <a:r>
              <a:rPr lang="zh-TW" altLang="en-US" sz="3200" dirty="0" smtClean="0">
                <a:solidFill>
                  <a:srgbClr val="0000CC"/>
                </a:solidFill>
              </a:rPr>
              <a:t>社會環境歧視</a:t>
            </a:r>
            <a:r>
              <a:rPr lang="zh-TW" altLang="zh-TW" sz="3200" dirty="0" smtClean="0">
                <a:solidFill>
                  <a:srgbClr val="0000CC"/>
                </a:solidFill>
              </a:rPr>
              <a:t>，</a:t>
            </a:r>
            <a:r>
              <a:rPr lang="zh-TW" altLang="zh-TW" sz="3200" dirty="0">
                <a:solidFill>
                  <a:srgbClr val="0000CC"/>
                </a:solidFill>
              </a:rPr>
              <a:t>缺乏</a:t>
            </a:r>
            <a:r>
              <a:rPr lang="zh-TW" altLang="zh-TW" sz="3200" dirty="0" smtClean="0">
                <a:solidFill>
                  <a:srgbClr val="0000CC"/>
                </a:solidFill>
              </a:rPr>
              <a:t>自</a:t>
            </a:r>
            <a:r>
              <a:rPr lang="zh-TW" altLang="en-US" sz="3200" dirty="0" smtClean="0">
                <a:solidFill>
                  <a:srgbClr val="0000CC"/>
                </a:solidFill>
              </a:rPr>
              <a:t>信</a:t>
            </a:r>
            <a:r>
              <a:rPr lang="zh-TW" altLang="zh-TW" sz="3200" dirty="0" smtClean="0">
                <a:solidFill>
                  <a:srgbClr val="0000CC"/>
                </a:solidFill>
              </a:rPr>
              <a:t>。</a:t>
            </a:r>
            <a:endParaRPr lang="zh-TW" altLang="zh-TW" sz="3200" dirty="0">
              <a:solidFill>
                <a:srgbClr val="0000CC"/>
              </a:solidFill>
            </a:endParaRPr>
          </a:p>
          <a:p>
            <a:endParaRPr lang="zh-TW" altLang="en-US" sz="3200" dirty="0">
              <a:solidFill>
                <a:srgbClr val="0000CC"/>
              </a:solidFill>
            </a:endParaRPr>
          </a:p>
        </p:txBody>
      </p:sp>
    </p:spTree>
    <p:extLst>
      <p:ext uri="{BB962C8B-B14F-4D97-AF65-F5344CB8AC3E}">
        <p14:creationId xmlns:p14="http://schemas.microsoft.com/office/powerpoint/2010/main" val="2372644156"/>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標題 1"/>
          <p:cNvSpPr>
            <a:spLocks noGrp="1"/>
          </p:cNvSpPr>
          <p:nvPr>
            <p:ph type="title"/>
          </p:nvPr>
        </p:nvSpPr>
        <p:spPr>
          <a:xfrm>
            <a:off x="315025" y="273169"/>
            <a:ext cx="9786508" cy="1320800"/>
          </a:xfrm>
        </p:spPr>
        <p:txBody>
          <a:bodyPr>
            <a:noAutofit/>
          </a:bodyPr>
          <a:lstStyle/>
          <a:p>
            <a:r>
              <a:rPr lang="zh-TW" altLang="en-US" sz="4800" dirty="0">
                <a:solidFill>
                  <a:srgbClr val="CC3399"/>
                </a:solidFill>
              </a:rPr>
              <a:t>伍、以新住民家庭為例</a:t>
            </a:r>
            <a:endParaRPr lang="zh-TW" altLang="en-US" sz="4800" dirty="0"/>
          </a:p>
        </p:txBody>
      </p:sp>
      <p:sp>
        <p:nvSpPr>
          <p:cNvPr id="3" name="內容版面配置區 2"/>
          <p:cNvSpPr>
            <a:spLocks noGrp="1"/>
          </p:cNvSpPr>
          <p:nvPr>
            <p:ph idx="1"/>
          </p:nvPr>
        </p:nvSpPr>
        <p:spPr>
          <a:xfrm>
            <a:off x="504804" y="1223034"/>
            <a:ext cx="10269588" cy="5436559"/>
          </a:xfrm>
        </p:spPr>
        <p:txBody>
          <a:bodyPr>
            <a:normAutofit lnSpcReduction="10000"/>
          </a:bodyPr>
          <a:lstStyle/>
          <a:p>
            <a:pPr marL="0" lvl="0" indent="0">
              <a:lnSpc>
                <a:spcPct val="110000"/>
              </a:lnSpc>
              <a:buNone/>
            </a:pPr>
            <a:r>
              <a:rPr lang="zh-TW" altLang="en-US" sz="3600" dirty="0" smtClean="0">
                <a:solidFill>
                  <a:srgbClr val="CC3399"/>
                </a:solidFill>
              </a:rPr>
              <a:t>六、新住民的親職需求</a:t>
            </a:r>
            <a:endParaRPr lang="en-US" altLang="zh-TW" sz="3600" dirty="0" smtClean="0">
              <a:solidFill>
                <a:srgbClr val="CC3399"/>
              </a:solidFill>
            </a:endParaRPr>
          </a:p>
          <a:p>
            <a:pPr marL="0" lvl="0" indent="0">
              <a:lnSpc>
                <a:spcPct val="110000"/>
              </a:lnSpc>
              <a:buNone/>
            </a:pPr>
            <a:r>
              <a:rPr lang="en-US" altLang="zh-TW" sz="2800" dirty="0" smtClean="0">
                <a:solidFill>
                  <a:srgbClr val="0000CC"/>
                </a:solidFill>
              </a:rPr>
              <a:t>(</a:t>
            </a:r>
            <a:r>
              <a:rPr lang="zh-TW" altLang="en-US" sz="2800" dirty="0" smtClean="0">
                <a:solidFill>
                  <a:srgbClr val="0000CC"/>
                </a:solidFill>
              </a:rPr>
              <a:t>一</a:t>
            </a:r>
            <a:r>
              <a:rPr lang="en-US" altLang="zh-TW" sz="2800" dirty="0" smtClean="0">
                <a:solidFill>
                  <a:srgbClr val="0000CC"/>
                </a:solidFill>
              </a:rPr>
              <a:t>)</a:t>
            </a:r>
            <a:r>
              <a:rPr lang="zh-TW" altLang="zh-TW" sz="2800" dirty="0" smtClean="0">
                <a:solidFill>
                  <a:srgbClr val="0000CC"/>
                </a:solidFill>
              </a:rPr>
              <a:t>協助</a:t>
            </a:r>
            <a:r>
              <a:rPr lang="zh-TW" altLang="zh-TW" sz="2800" dirty="0">
                <a:solidFill>
                  <a:srgbClr val="0000CC"/>
                </a:solidFill>
              </a:rPr>
              <a:t>在台灣生活的文化適應。</a:t>
            </a:r>
          </a:p>
          <a:p>
            <a:pPr marL="0" lvl="0" indent="0">
              <a:lnSpc>
                <a:spcPct val="110000"/>
              </a:lnSpc>
              <a:buNone/>
            </a:pPr>
            <a:r>
              <a:rPr lang="en-US" altLang="zh-TW" sz="2800" dirty="0" smtClean="0">
                <a:solidFill>
                  <a:srgbClr val="0000CC"/>
                </a:solidFill>
              </a:rPr>
              <a:t>(</a:t>
            </a:r>
            <a:r>
              <a:rPr lang="zh-TW" altLang="en-US" sz="2800" dirty="0" smtClean="0">
                <a:solidFill>
                  <a:srgbClr val="0000CC"/>
                </a:solidFill>
              </a:rPr>
              <a:t>二</a:t>
            </a:r>
            <a:r>
              <a:rPr lang="en-US" altLang="zh-TW" sz="2800" dirty="0" smtClean="0">
                <a:solidFill>
                  <a:srgbClr val="0000CC"/>
                </a:solidFill>
              </a:rPr>
              <a:t>)</a:t>
            </a:r>
            <a:r>
              <a:rPr lang="zh-TW" altLang="zh-TW" sz="2800" dirty="0" smtClean="0">
                <a:solidFill>
                  <a:srgbClr val="0000CC"/>
                </a:solidFill>
              </a:rPr>
              <a:t>教導</a:t>
            </a:r>
            <a:r>
              <a:rPr lang="zh-TW" altLang="zh-TW" sz="2800" dirty="0">
                <a:solidFill>
                  <a:srgbClr val="0000CC"/>
                </a:solidFill>
              </a:rPr>
              <a:t>如何了解與滿足子女的身心發展需求。</a:t>
            </a:r>
          </a:p>
          <a:p>
            <a:pPr marL="0" indent="0">
              <a:lnSpc>
                <a:spcPct val="110000"/>
              </a:lnSpc>
              <a:buNone/>
            </a:pPr>
            <a:r>
              <a:rPr lang="en-US" altLang="zh-TW" sz="2800" dirty="0" smtClean="0">
                <a:solidFill>
                  <a:srgbClr val="0000CC"/>
                </a:solidFill>
              </a:rPr>
              <a:t>(</a:t>
            </a:r>
            <a:r>
              <a:rPr lang="zh-TW" altLang="en-US" sz="2800" dirty="0" smtClean="0">
                <a:solidFill>
                  <a:srgbClr val="0000CC"/>
                </a:solidFill>
              </a:rPr>
              <a:t>三</a:t>
            </a:r>
            <a:r>
              <a:rPr lang="en-US" altLang="zh-TW" sz="2800" dirty="0" smtClean="0">
                <a:solidFill>
                  <a:srgbClr val="0000CC"/>
                </a:solidFill>
              </a:rPr>
              <a:t>)</a:t>
            </a:r>
            <a:r>
              <a:rPr lang="zh-TW" altLang="zh-TW" sz="2800" dirty="0" smtClean="0">
                <a:solidFill>
                  <a:srgbClr val="0000CC"/>
                </a:solidFill>
              </a:rPr>
              <a:t>與</a:t>
            </a:r>
            <a:r>
              <a:rPr lang="zh-TW" altLang="zh-TW" sz="2800" dirty="0">
                <a:solidFill>
                  <a:srgbClr val="0000CC"/>
                </a:solidFill>
              </a:rPr>
              <a:t>子女建立正向、溫暖的親職關係</a:t>
            </a:r>
            <a:r>
              <a:rPr lang="zh-TW" altLang="zh-TW" sz="2800" dirty="0" smtClean="0">
                <a:solidFill>
                  <a:srgbClr val="0000CC"/>
                </a:solidFill>
              </a:rPr>
              <a:t>。</a:t>
            </a:r>
            <a:r>
              <a:rPr lang="zh-TW" altLang="en-US" sz="2800" dirty="0">
                <a:solidFill>
                  <a:srgbClr val="0000CC"/>
                </a:solidFill>
                <a:hlinkClick r:id="rId2" action="ppaction://hlinkfile"/>
              </a:rPr>
              <a:t>媽媽是外星人</a:t>
            </a:r>
            <a:r>
              <a:rPr lang="en-US" altLang="zh-TW" sz="2800" dirty="0">
                <a:solidFill>
                  <a:srgbClr val="0000CC"/>
                </a:solidFill>
                <a:hlinkClick r:id="rId2" action="ppaction://hlinkfile"/>
              </a:rPr>
              <a:t>.mp4</a:t>
            </a:r>
            <a:endParaRPr lang="en-US" altLang="zh-TW" sz="2800" dirty="0">
              <a:solidFill>
                <a:srgbClr val="0000CC"/>
              </a:solidFill>
            </a:endParaRPr>
          </a:p>
          <a:p>
            <a:pPr marL="0" lvl="0" indent="0">
              <a:lnSpc>
                <a:spcPct val="110000"/>
              </a:lnSpc>
              <a:buNone/>
            </a:pPr>
            <a:r>
              <a:rPr lang="en-US" altLang="zh-TW" sz="2800" dirty="0" smtClean="0">
                <a:solidFill>
                  <a:srgbClr val="0000CC"/>
                </a:solidFill>
              </a:rPr>
              <a:t>(</a:t>
            </a:r>
            <a:r>
              <a:rPr lang="zh-TW" altLang="en-US" sz="2800" dirty="0" smtClean="0">
                <a:solidFill>
                  <a:srgbClr val="0000CC"/>
                </a:solidFill>
              </a:rPr>
              <a:t>四</a:t>
            </a:r>
            <a:r>
              <a:rPr lang="en-US" altLang="zh-TW" sz="2800" dirty="0" smtClean="0">
                <a:solidFill>
                  <a:srgbClr val="0000CC"/>
                </a:solidFill>
              </a:rPr>
              <a:t>)</a:t>
            </a:r>
            <a:r>
              <a:rPr lang="zh-TW" altLang="zh-TW" sz="2800" dirty="0" smtClean="0">
                <a:solidFill>
                  <a:srgbClr val="0000CC"/>
                </a:solidFill>
              </a:rPr>
              <a:t>增強</a:t>
            </a:r>
            <a:r>
              <a:rPr lang="zh-TW" altLang="zh-TW" sz="2800" dirty="0">
                <a:solidFill>
                  <a:srgbClr val="0000CC"/>
                </a:solidFill>
              </a:rPr>
              <a:t>自己與子女正面的自我形象、自尊、自我知覺及</a:t>
            </a:r>
            <a:r>
              <a:rPr lang="zh-TW" altLang="zh-TW" sz="2800" dirty="0" smtClean="0">
                <a:solidFill>
                  <a:srgbClr val="0000CC"/>
                </a:solidFill>
              </a:rPr>
              <a:t>自信心</a:t>
            </a:r>
            <a:endParaRPr lang="en-US" altLang="zh-TW" sz="2800" dirty="0" smtClean="0">
              <a:solidFill>
                <a:srgbClr val="0000CC"/>
              </a:solidFill>
            </a:endParaRPr>
          </a:p>
          <a:p>
            <a:pPr marL="0" lvl="0" indent="0">
              <a:lnSpc>
                <a:spcPct val="110000"/>
              </a:lnSpc>
              <a:buNone/>
            </a:pPr>
            <a:r>
              <a:rPr lang="zh-TW" altLang="en-US" sz="2800" dirty="0">
                <a:solidFill>
                  <a:srgbClr val="0000CC"/>
                </a:solidFill>
              </a:rPr>
              <a:t> </a:t>
            </a:r>
            <a:r>
              <a:rPr lang="zh-TW" altLang="en-US" sz="2800" dirty="0" smtClean="0">
                <a:solidFill>
                  <a:srgbClr val="0000CC"/>
                </a:solidFill>
              </a:rPr>
              <a:t>     </a:t>
            </a:r>
            <a:r>
              <a:rPr lang="zh-TW" altLang="zh-TW" sz="2800" dirty="0" smtClean="0">
                <a:solidFill>
                  <a:srgbClr val="0000CC"/>
                </a:solidFill>
              </a:rPr>
              <a:t>，</a:t>
            </a:r>
            <a:r>
              <a:rPr lang="zh-TW" altLang="zh-TW" sz="2800" dirty="0">
                <a:solidFill>
                  <a:srgbClr val="0000CC"/>
                </a:solidFill>
              </a:rPr>
              <a:t>相信新住民家庭亦能教養出健康快樂的子女。</a:t>
            </a:r>
          </a:p>
          <a:p>
            <a:pPr marL="0" lvl="0" indent="0">
              <a:lnSpc>
                <a:spcPct val="110000"/>
              </a:lnSpc>
              <a:buNone/>
            </a:pPr>
            <a:r>
              <a:rPr lang="en-US" altLang="zh-TW" sz="2800" dirty="0" smtClean="0">
                <a:solidFill>
                  <a:srgbClr val="0000CC"/>
                </a:solidFill>
              </a:rPr>
              <a:t>(</a:t>
            </a:r>
            <a:r>
              <a:rPr lang="zh-TW" altLang="en-US" sz="2800" dirty="0" smtClean="0">
                <a:solidFill>
                  <a:srgbClr val="0000CC"/>
                </a:solidFill>
              </a:rPr>
              <a:t>五</a:t>
            </a:r>
            <a:r>
              <a:rPr lang="en-US" altLang="zh-TW" sz="2800" dirty="0" smtClean="0">
                <a:solidFill>
                  <a:srgbClr val="0000CC"/>
                </a:solidFill>
              </a:rPr>
              <a:t>)</a:t>
            </a:r>
            <a:r>
              <a:rPr lang="zh-TW" altLang="zh-TW" sz="2800" dirty="0" smtClean="0">
                <a:solidFill>
                  <a:srgbClr val="0000CC"/>
                </a:solidFill>
              </a:rPr>
              <a:t>對於</a:t>
            </a:r>
            <a:r>
              <a:rPr lang="zh-TW" altLang="zh-TW" sz="2800" dirty="0">
                <a:solidFill>
                  <a:srgbClr val="0000CC"/>
                </a:solidFill>
              </a:rPr>
              <a:t>兒少發展與管教原理更加了解。</a:t>
            </a:r>
          </a:p>
          <a:p>
            <a:pPr marL="0" lvl="0" indent="0">
              <a:lnSpc>
                <a:spcPct val="110000"/>
              </a:lnSpc>
              <a:buNone/>
            </a:pPr>
            <a:r>
              <a:rPr lang="en-US" altLang="zh-TW" sz="2800" dirty="0" smtClean="0">
                <a:solidFill>
                  <a:srgbClr val="0000CC"/>
                </a:solidFill>
              </a:rPr>
              <a:t>(</a:t>
            </a:r>
            <a:r>
              <a:rPr lang="zh-TW" altLang="en-US" sz="2800" dirty="0" smtClean="0">
                <a:solidFill>
                  <a:srgbClr val="0000CC"/>
                </a:solidFill>
              </a:rPr>
              <a:t>六</a:t>
            </a:r>
            <a:r>
              <a:rPr lang="en-US" altLang="zh-TW" sz="2800" dirty="0" smtClean="0">
                <a:solidFill>
                  <a:srgbClr val="0000CC"/>
                </a:solidFill>
              </a:rPr>
              <a:t>)</a:t>
            </a:r>
            <a:r>
              <a:rPr lang="zh-TW" altLang="zh-TW" sz="2800" dirty="0" smtClean="0">
                <a:solidFill>
                  <a:srgbClr val="0000CC"/>
                </a:solidFill>
              </a:rPr>
              <a:t>更有</a:t>
            </a:r>
            <a:r>
              <a:rPr lang="zh-TW" altLang="zh-TW" sz="2800" dirty="0">
                <a:solidFill>
                  <a:srgbClr val="0000CC"/>
                </a:solidFill>
              </a:rPr>
              <a:t>效率的處理家務</a:t>
            </a:r>
            <a:r>
              <a:rPr lang="zh-TW" altLang="zh-TW" sz="2800" dirty="0" smtClean="0">
                <a:solidFill>
                  <a:srgbClr val="0000CC"/>
                </a:solidFill>
              </a:rPr>
              <a:t>。</a:t>
            </a:r>
            <a:endParaRPr lang="en-US" altLang="zh-TW" sz="2800" dirty="0" smtClean="0">
              <a:solidFill>
                <a:srgbClr val="0000CC"/>
              </a:solidFill>
            </a:endParaRPr>
          </a:p>
          <a:p>
            <a:pPr marL="0" lvl="0" indent="0">
              <a:lnSpc>
                <a:spcPct val="110000"/>
              </a:lnSpc>
              <a:buNone/>
            </a:pPr>
            <a:r>
              <a:rPr lang="en-US" altLang="zh-TW" sz="2800" dirty="0" smtClean="0">
                <a:solidFill>
                  <a:srgbClr val="0000CC"/>
                </a:solidFill>
              </a:rPr>
              <a:t>(</a:t>
            </a:r>
            <a:r>
              <a:rPr lang="zh-TW" altLang="en-US" sz="2800" dirty="0" smtClean="0">
                <a:solidFill>
                  <a:srgbClr val="0000CC"/>
                </a:solidFill>
              </a:rPr>
              <a:t>七</a:t>
            </a:r>
            <a:r>
              <a:rPr lang="en-US" altLang="zh-TW" sz="2800" dirty="0" smtClean="0">
                <a:solidFill>
                  <a:srgbClr val="0000CC"/>
                </a:solidFill>
              </a:rPr>
              <a:t>)</a:t>
            </a:r>
            <a:r>
              <a:rPr lang="zh-TW" altLang="zh-TW" sz="2800" dirty="0">
                <a:solidFill>
                  <a:srgbClr val="0000CC"/>
                </a:solidFill>
              </a:rPr>
              <a:t>學得解決</a:t>
            </a:r>
            <a:r>
              <a:rPr lang="zh-TW" altLang="zh-TW" sz="2800" dirty="0" smtClean="0">
                <a:solidFill>
                  <a:srgbClr val="0000CC"/>
                </a:solidFill>
              </a:rPr>
              <a:t>問題的</a:t>
            </a:r>
            <a:r>
              <a:rPr lang="zh-TW" altLang="zh-TW" sz="2800" dirty="0">
                <a:solidFill>
                  <a:srgbClr val="0000CC"/>
                </a:solidFill>
              </a:rPr>
              <a:t>技巧。</a:t>
            </a:r>
          </a:p>
          <a:p>
            <a:pPr marL="0" lvl="0" indent="0">
              <a:lnSpc>
                <a:spcPct val="110000"/>
              </a:lnSpc>
              <a:buNone/>
            </a:pPr>
            <a:endParaRPr lang="zh-TW" altLang="zh-TW" sz="2800" dirty="0">
              <a:solidFill>
                <a:srgbClr val="0000CC"/>
              </a:solidFill>
            </a:endParaRPr>
          </a:p>
          <a:p>
            <a:endParaRPr lang="zh-TW" altLang="en-US" sz="2800" dirty="0">
              <a:solidFill>
                <a:srgbClr val="0000CC"/>
              </a:solidFill>
            </a:endParaRPr>
          </a:p>
        </p:txBody>
      </p:sp>
    </p:spTree>
    <p:extLst>
      <p:ext uri="{BB962C8B-B14F-4D97-AF65-F5344CB8AC3E}">
        <p14:creationId xmlns:p14="http://schemas.microsoft.com/office/powerpoint/2010/main" val="3041845889"/>
      </p:ext>
    </p:extLst>
  </p:cSld>
  <p:clrMapOvr>
    <a:masterClrMapping/>
  </p:clrMapOvr>
  <p:timing>
    <p:tnLst>
      <p:par>
        <p:cTn id="1" dur="indefinite" restart="never" nodeType="tmRoot"/>
      </p:par>
    </p:tnLst>
  </p:timing>
</p:sld>
</file>

<file path=ppt/theme/theme1.xml><?xml version="1.0" encoding="utf-8"?>
<a:theme xmlns:a="http://schemas.openxmlformats.org/drawingml/2006/main" name="多面向">
  <a:themeElements>
    <a:clrScheme name="多面向">
      <a:dk1>
        <a:sysClr val="windowText" lastClr="000000"/>
      </a:dk1>
      <a:lt1>
        <a:sysClr val="window" lastClr="FFFFFF"/>
      </a:lt1>
      <a:dk2>
        <a:srgbClr val="2C3C43"/>
      </a:dk2>
      <a:lt2>
        <a:srgbClr val="EBEBEB"/>
      </a:lt2>
      <a:accent1>
        <a:srgbClr val="F496CB"/>
      </a:accent1>
      <a:accent2>
        <a:srgbClr val="BC356F"/>
      </a:accent2>
      <a:accent3>
        <a:srgbClr val="E65331"/>
      </a:accent3>
      <a:accent4>
        <a:srgbClr val="F27E19"/>
      </a:accent4>
      <a:accent5>
        <a:srgbClr val="F2AC19"/>
      </a:accent5>
      <a:accent6>
        <a:srgbClr val="BC80E0"/>
      </a:accent6>
      <a:hlink>
        <a:srgbClr val="EF5285"/>
      </a:hlink>
      <a:folHlink>
        <a:srgbClr val="F77F90"/>
      </a:folHlink>
    </a:clrScheme>
    <a:fontScheme name="多面向">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多面向">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23659B44-6E34-4CE8-8F0D-387DA7996826}"/>
    </a:ext>
  </a:extLst>
</a:theme>
</file>

<file path=ppt/theme/theme2.xml><?xml version="1.0" encoding="utf-8"?>
<a:theme xmlns:a="http://schemas.openxmlformats.org/drawingml/2006/main" name="Office 佈景主題">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608</TotalTime>
  <Words>2002</Words>
  <Application>Microsoft Office PowerPoint</Application>
  <PresentationFormat>寬螢幕</PresentationFormat>
  <Paragraphs>216</Paragraphs>
  <Slides>24</Slides>
  <Notes>6</Notes>
  <HiddenSlides>0</HiddenSlides>
  <MMClips>0</MMClips>
  <ScaleCrop>false</ScaleCrop>
  <HeadingPairs>
    <vt:vector size="6" baseType="variant">
      <vt:variant>
        <vt:lpstr>使用字型</vt:lpstr>
      </vt:variant>
      <vt:variant>
        <vt:i4>9</vt:i4>
      </vt:variant>
      <vt:variant>
        <vt:lpstr>佈景主題</vt:lpstr>
      </vt:variant>
      <vt:variant>
        <vt:i4>1</vt:i4>
      </vt:variant>
      <vt:variant>
        <vt:lpstr>投影片標題</vt:lpstr>
      </vt:variant>
      <vt:variant>
        <vt:i4>24</vt:i4>
      </vt:variant>
    </vt:vector>
  </HeadingPairs>
  <TitlesOfParts>
    <vt:vector size="34" baseType="lpstr">
      <vt:lpstr>微軟正黑體</vt:lpstr>
      <vt:lpstr>新細明體</vt:lpstr>
      <vt:lpstr>標楷體</vt:lpstr>
      <vt:lpstr>Arial</vt:lpstr>
      <vt:lpstr>Calibri</vt:lpstr>
      <vt:lpstr>Times New Roman</vt:lpstr>
      <vt:lpstr>Trebuchet MS</vt:lpstr>
      <vt:lpstr>Wingdings</vt:lpstr>
      <vt:lpstr>Wingdings 3</vt:lpstr>
      <vt:lpstr>多面向</vt:lpstr>
      <vt:lpstr>不同族群之家庭教育實施策略</vt:lpstr>
      <vt:lpstr>分享大綱</vt:lpstr>
      <vt:lpstr>壹、前言</vt:lpstr>
      <vt:lpstr> 貳、社會變遷中的家庭</vt:lpstr>
      <vt:lpstr>貳、社會變遷中的家庭</vt:lpstr>
      <vt:lpstr>參、變遷社會中常見的家庭問題</vt:lpstr>
      <vt:lpstr>參、變遷社會中常見的家庭問題</vt:lpstr>
      <vt:lpstr>參、變遷社會中常見的家庭問題</vt:lpstr>
      <vt:lpstr>台灣另一危機！</vt:lpstr>
      <vt:lpstr>家庭價值崩解</vt:lpstr>
      <vt:lpstr>肆、以原住民家庭為例 </vt:lpstr>
      <vt:lpstr>肆、以原住民家庭為例 </vt:lpstr>
      <vt:lpstr>肆、以原住民家庭為例   </vt:lpstr>
      <vt:lpstr>肆、以原住民家庭為例   </vt:lpstr>
      <vt:lpstr>肆、以原住民家庭為例   </vt:lpstr>
      <vt:lpstr>肆、以原住民家庭為例 </vt:lpstr>
      <vt:lpstr>肆、以原住民家庭為例  </vt:lpstr>
      <vt:lpstr>伍、以新住民家庭為例</vt:lpstr>
      <vt:lpstr>伍、以新住民家庭為例</vt:lpstr>
      <vt:lpstr>伍、以新住民家庭為例</vt:lpstr>
      <vt:lpstr>伍、以新住民家庭為例</vt:lpstr>
      <vt:lpstr>伍、以新住民家庭為例</vt:lpstr>
      <vt:lpstr>伍、以新住民家庭為例</vt:lpstr>
      <vt:lpstr>伍、以新住民家庭為例</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淺談原住民家庭教育議題</dc:title>
  <dc:creator>grace kuo</dc:creator>
  <cp:lastModifiedBy>grace kuo</cp:lastModifiedBy>
  <cp:revision>61</cp:revision>
  <dcterms:created xsi:type="dcterms:W3CDTF">2017-03-27T12:41:15Z</dcterms:created>
  <dcterms:modified xsi:type="dcterms:W3CDTF">2018-10-18T03:25:50Z</dcterms:modified>
</cp:coreProperties>
</file>