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19C3FF"/>
    <a:srgbClr val="009999"/>
    <a:srgbClr val="FFFFCC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88" autoAdjust="0"/>
    <p:restoredTop sz="94474" autoAdjust="0"/>
  </p:normalViewPr>
  <p:slideViewPr>
    <p:cSldViewPr>
      <p:cViewPr varScale="1">
        <p:scale>
          <a:sx n="103" d="100"/>
          <a:sy n="103" d="100"/>
        </p:scale>
        <p:origin x="10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2C76A-2F6F-42D7-A7D0-0F147A947DCB}" type="datetimeFigureOut">
              <a:rPr lang="zh-TW" altLang="en-US" smtClean="0"/>
              <a:t>2019/7/23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FABF0-340D-4E1E-97CE-98908F176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28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ABF0-340D-4E1E-97CE-98908F176E6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28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FABF0-340D-4E1E-97CE-98908F176E6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9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 baseline="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D779-2777-4D38-B0E3-FC75E50AFF2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357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B4F2-6E4F-487F-A828-3AD32FA7B43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559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D374-F522-4FC5-953A-25408966DB4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38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1C68-76C6-4EA8-A31E-E25C1D0CB1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0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9FFF2-0553-43A7-AE71-C0195099A72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80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1C68-76C6-4EA8-A31E-E25C1D0CB1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94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1C68-76C6-4EA8-A31E-E25C1D0CB1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771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0584-45C2-4CD8-81C5-5358C445709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554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4EC3-5BFE-4A96-AFD6-B719F26F14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862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1C68-76C6-4EA8-A31E-E25C1D0CB1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553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1C68-76C6-4EA8-A31E-E25C1D0CB1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89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91C68-76C6-4EA8-A31E-E25C1D0CB1E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209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2286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>
                <a:ln>
                  <a:solidFill>
                    <a:schemeClr val="bg1"/>
                  </a:solidFill>
                </a:ln>
                <a:ea typeface="華康中黑體" panose="020B0509000000000000" pitchFamily="49" charset="-120"/>
              </a:rPr>
              <a:t>RFID</a:t>
            </a:r>
            <a:r>
              <a:rPr lang="zh-TW" altLang="en-US" dirty="0">
                <a:ln>
                  <a:solidFill>
                    <a:schemeClr val="bg1"/>
                  </a:solidFill>
                </a:ln>
                <a:ea typeface="華康中黑體" panose="020B0509000000000000" pitchFamily="49" charset="-120"/>
              </a:rPr>
              <a:t>在</a:t>
            </a:r>
            <a:r>
              <a:rPr lang="zh-TW" altLang="en-US" dirty="0">
                <a:ln>
                  <a:solidFill>
                    <a:schemeClr val="bg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華康中黑體" panose="020B0509000000000000" pitchFamily="49" charset="-120"/>
              </a:rPr>
              <a:t>商業</a:t>
            </a:r>
            <a:r>
              <a:rPr lang="zh-TW" altLang="en-US" dirty="0">
                <a:ln>
                  <a:solidFill>
                    <a:schemeClr val="bg1"/>
                  </a:solidFill>
                </a:ln>
                <a:ea typeface="華康中黑體" panose="020B0509000000000000" pitchFamily="49" charset="-120"/>
              </a:rPr>
              <a:t>上的應用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a typeface="華康中黑體" panose="020B0509000000000000" pitchFamily="49" charset="-120"/>
              </a:rPr>
              <a:t>報告人：林志誠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cap="none" spc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華康中黑體" panose="020B0509000000000000" pitchFamily="49" charset="-120"/>
              </a:rPr>
              <a:t>目錄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5FF76"/>
              </a:buClr>
              <a:buNone/>
            </a:pP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a typeface="華康中黑體" panose="020B0509000000000000" pitchFamily="49" charset="-120"/>
              </a:rPr>
              <a:t>前言</a:t>
            </a:r>
          </a:p>
          <a:p>
            <a:pPr marL="0" indent="0">
              <a:buClr>
                <a:srgbClr val="05FF76"/>
              </a:buClr>
              <a:buNone/>
            </a:pPr>
            <a:r>
              <a:rPr lang="en-US" altLang="zh-TW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RFID</a:t>
            </a: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a typeface="華康中黑體" panose="020B0509000000000000" pitchFamily="49" charset="-120"/>
              </a:rPr>
              <a:t>運作原理</a:t>
            </a:r>
          </a:p>
          <a:p>
            <a:pPr marL="0" indent="0">
              <a:buClr>
                <a:srgbClr val="05FF76"/>
              </a:buClr>
              <a:buNone/>
            </a:pPr>
            <a:r>
              <a:rPr lang="en-US" altLang="zh-TW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RFID</a:t>
            </a: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a typeface="華康中黑體" panose="020B0509000000000000" pitchFamily="49" charset="-120"/>
              </a:rPr>
              <a:t>標籤的分類</a:t>
            </a:r>
          </a:p>
          <a:p>
            <a:pPr marL="0" indent="0">
              <a:buClr>
                <a:srgbClr val="05FF76"/>
              </a:buClr>
              <a:buNone/>
            </a:pPr>
            <a:r>
              <a:rPr lang="en-US" altLang="zh-TW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RFID</a:t>
            </a: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a typeface="華康中黑體" panose="020B0509000000000000" pitchFamily="49" charset="-120"/>
              </a:rPr>
              <a:t>常見的應用</a:t>
            </a:r>
          </a:p>
          <a:p>
            <a:pPr marL="0" indent="0">
              <a:buClr>
                <a:srgbClr val="05FF76"/>
              </a:buClr>
              <a:buNone/>
            </a:pPr>
            <a:r>
              <a:rPr lang="en-US" altLang="zh-TW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Q &amp; 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cap="none" spc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華康中黑體" panose="020B0509000000000000" pitchFamily="49" charset="-120"/>
              </a:rPr>
              <a:t>前言</a:t>
            </a:r>
            <a:r>
              <a:rPr lang="zh-TW" altLang="en-US" sz="5200" cap="none" spc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華康中黑體" panose="020B0509000000000000" pitchFamily="49" charset="-12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8229600" cy="4530725"/>
          </a:xfrm>
        </p:spPr>
        <p:txBody>
          <a:bodyPr>
            <a:normAutofit/>
          </a:bodyPr>
          <a:lstStyle/>
          <a:p>
            <a:pPr marL="0" indent="360000" algn="just" hangingPunct="0">
              <a:buClr>
                <a:srgbClr val="05FF76"/>
              </a:buClr>
              <a:buNone/>
            </a:pPr>
            <a:r>
              <a:rPr lang="en-US" altLang="zh-TW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a typeface="華康中黑體" panose="020B0509000000000000" pitchFamily="49" charset="-120"/>
              </a:rPr>
              <a:t>RFID</a:t>
            </a: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a typeface="華康中黑體" panose="020B0509000000000000" pitchFamily="49" charset="-120"/>
              </a:rPr>
              <a:t>技術使用的範圍愈來愈廣泛，本簡報將說明其運作原理與相關應用。</a:t>
            </a:r>
          </a:p>
          <a:p>
            <a:pPr marL="0" indent="360000" algn="just" hangingPunct="0">
              <a:buClr>
                <a:srgbClr val="05FF76"/>
              </a:buClr>
              <a:buNone/>
            </a:pPr>
            <a:r>
              <a:rPr lang="en-US" altLang="zh-TW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a typeface="華康中黑體" panose="020B0509000000000000" pitchFamily="49" charset="-120"/>
              </a:rPr>
              <a:t>RFID</a:t>
            </a: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a typeface="華康中黑體" panose="020B0509000000000000" pitchFamily="49" charset="-120"/>
              </a:rPr>
              <a:t>是以讀取器來接收</a:t>
            </a:r>
            <a:r>
              <a:rPr lang="en-US" altLang="zh-TW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a typeface="華康中黑體" panose="020B0509000000000000" pitchFamily="49" charset="-120"/>
              </a:rPr>
              <a:t>RFID</a:t>
            </a: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a typeface="華康中黑體" panose="020B0509000000000000" pitchFamily="49" charset="-120"/>
              </a:rPr>
              <a:t>標籤所發出的無線訊號，以達成物件識別、追踨、查核等目的。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cap="none" spc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華康中黑體" panose="020B0509000000000000" pitchFamily="49" charset="-120"/>
              </a:rPr>
              <a:t>RFID</a:t>
            </a:r>
            <a:r>
              <a:rPr lang="zh-TW" altLang="en-US" b="1" cap="none" spc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華康中黑體" panose="020B0509000000000000" pitchFamily="49" charset="-120"/>
              </a:rPr>
              <a:t>運作原理 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02803" y="2021939"/>
            <a:ext cx="8940639" cy="4645563"/>
            <a:chOff x="102803" y="2021939"/>
            <a:chExt cx="8940639" cy="464556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03" y="2996952"/>
              <a:ext cx="8933693" cy="2448272"/>
            </a:xfrm>
            <a:prstGeom prst="rect">
              <a:avLst/>
            </a:prstGeom>
          </p:spPr>
        </p:pic>
        <p:grpSp>
          <p:nvGrpSpPr>
            <p:cNvPr id="8" name="群組 7"/>
            <p:cNvGrpSpPr/>
            <p:nvPr/>
          </p:nvGrpSpPr>
          <p:grpSpPr>
            <a:xfrm>
              <a:off x="323949" y="2021939"/>
              <a:ext cx="8719493" cy="4645563"/>
              <a:chOff x="323949" y="2021939"/>
              <a:chExt cx="8719493" cy="4645563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323949" y="4365104"/>
                <a:ext cx="8592840" cy="2302398"/>
                <a:chOff x="323949" y="4365104"/>
                <a:chExt cx="8592840" cy="2302398"/>
              </a:xfrm>
            </p:grpSpPr>
            <p:sp>
              <p:nvSpPr>
                <p:cNvPr id="61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23949" y="5836505"/>
                  <a:ext cx="4032027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295200" indent="-360000"/>
                  <a:r>
                    <a:rPr lang="en-US" altLang="zh-TW" sz="2400" b="1" dirty="0">
                      <a:ln>
                        <a:solidFill>
                          <a:schemeClr val="bg1"/>
                        </a:solidFill>
                      </a:ln>
                      <a:latin typeface="華康中黑體" panose="020B0509000000000000" pitchFamily="49" charset="-120"/>
                      <a:ea typeface="華康中黑體" panose="020B0509000000000000" pitchFamily="49" charset="-120"/>
                    </a:rPr>
                    <a:t>3.</a:t>
                  </a:r>
                  <a:r>
                    <a:rPr lang="zh-TW" altLang="en-US" sz="2400" b="1" dirty="0">
                      <a:ln>
                        <a:solidFill>
                          <a:schemeClr val="bg1"/>
                        </a:solidFill>
                      </a:ln>
                      <a:latin typeface="華康中黑體" panose="020B0509000000000000" pitchFamily="49" charset="-120"/>
                      <a:ea typeface="華康中黑體" panose="020B0509000000000000" pitchFamily="49" charset="-120"/>
                    </a:rPr>
                    <a:t>讀取器收到資料後，會將資料傳給應用系統</a:t>
                  </a:r>
                </a:p>
              </p:txBody>
            </p:sp>
            <p:sp>
              <p:nvSpPr>
                <p:cNvPr id="6158" name="Text Box 14"/>
                <p:cNvSpPr txBox="1">
                  <a:spLocks noChangeArrowheads="1"/>
                </p:cNvSpPr>
                <p:nvPr/>
              </p:nvSpPr>
              <p:spPr bwMode="auto">
                <a:xfrm rot="19980000">
                  <a:off x="814872" y="4944814"/>
                  <a:ext cx="171300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zh-TW" altLang="en-US" sz="2400" b="1">
                      <a:latin typeface="標楷體" pitchFamily="65" charset="-120"/>
                      <a:ea typeface="標楷體" pitchFamily="65" charset="-120"/>
                    </a:rPr>
                    <a:t>應用系統</a:t>
                  </a:r>
                </a:p>
              </p:txBody>
            </p:sp>
            <p:sp>
              <p:nvSpPr>
                <p:cNvPr id="615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51382" y="4365104"/>
                  <a:ext cx="1168490" cy="4616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zh-TW" altLang="en-US" sz="2400" b="1">
                      <a:latin typeface="標楷體" pitchFamily="65" charset="-120"/>
                      <a:ea typeface="標楷體" pitchFamily="65" charset="-120"/>
                    </a:rPr>
                    <a:t>讀取器</a:t>
                  </a:r>
                </a:p>
              </p:txBody>
            </p:sp>
            <p:sp>
              <p:nvSpPr>
                <p:cNvPr id="616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948264" y="5183385"/>
                  <a:ext cx="1968525" cy="46166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</a:pPr>
                  <a:r>
                    <a:rPr lang="en-US" altLang="zh-TW" sz="2400" b="1" dirty="0"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RFID</a:t>
                  </a:r>
                  <a:r>
                    <a:rPr lang="zh-TW" altLang="en-US" sz="2400" b="1" dirty="0">
                      <a:latin typeface="標楷體" pitchFamily="65" charset="-120"/>
                      <a:ea typeface="標楷體" pitchFamily="65" charset="-120"/>
                    </a:rPr>
                    <a:t>標籤</a:t>
                  </a:r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auto">
                <a:xfrm>
                  <a:off x="467544" y="5013175"/>
                  <a:ext cx="0" cy="834247"/>
                </a:xfrm>
                <a:prstGeom prst="line">
                  <a:avLst/>
                </a:prstGeom>
                <a:noFill/>
                <a:ln w="25400">
                  <a:solidFill>
                    <a:srgbClr val="C00000"/>
                  </a:solidFill>
                  <a:round/>
                  <a:headEnd type="oval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 sz="2400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6" name="群組 5"/>
              <p:cNvGrpSpPr/>
              <p:nvPr/>
            </p:nvGrpSpPr>
            <p:grpSpPr>
              <a:xfrm>
                <a:off x="323949" y="2021939"/>
                <a:ext cx="8719493" cy="1479069"/>
                <a:chOff x="323949" y="2021939"/>
                <a:chExt cx="8719493" cy="1479069"/>
              </a:xfrm>
            </p:grpSpPr>
            <p:grpSp>
              <p:nvGrpSpPr>
                <p:cNvPr id="5" name="群組 4"/>
                <p:cNvGrpSpPr/>
                <p:nvPr/>
              </p:nvGrpSpPr>
              <p:grpSpPr>
                <a:xfrm>
                  <a:off x="323949" y="2021939"/>
                  <a:ext cx="2735883" cy="1479069"/>
                  <a:chOff x="323949" y="2021939"/>
                  <a:chExt cx="2735883" cy="1479069"/>
                </a:xfrm>
              </p:grpSpPr>
              <p:sp>
                <p:nvSpPr>
                  <p:cNvPr id="615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949" y="2021939"/>
                    <a:ext cx="2735883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295200" indent="-360000"/>
                    <a:r>
                      <a:rPr lang="en-US" altLang="zh-TW" sz="2400" b="1" dirty="0">
                        <a:ln>
                          <a:solidFill>
                            <a:schemeClr val="bg1"/>
                          </a:solidFill>
                        </a:ln>
                        <a:latin typeface="華康中黑體" panose="020B0509000000000000" pitchFamily="49" charset="-120"/>
                        <a:ea typeface="華康中黑體" panose="020B0509000000000000" pitchFamily="49" charset="-120"/>
                      </a:rPr>
                      <a:t>1.</a:t>
                    </a:r>
                    <a:r>
                      <a:rPr lang="zh-TW" altLang="en-US" sz="2400" b="1" dirty="0">
                        <a:ln>
                          <a:solidFill>
                            <a:schemeClr val="bg1"/>
                          </a:solidFill>
                        </a:ln>
                        <a:latin typeface="華康中黑體" panose="020B0509000000000000" pitchFamily="49" charset="-120"/>
                        <a:ea typeface="華康中黑體" panose="020B0509000000000000" pitchFamily="49" charset="-120"/>
                      </a:rPr>
                      <a:t>發送無線電波訊號給</a:t>
                    </a:r>
                    <a:r>
                      <a:rPr lang="en-US" altLang="zh-TW" sz="2400" b="1" dirty="0">
                        <a:ln>
                          <a:solidFill>
                            <a:schemeClr val="bg1"/>
                          </a:solidFill>
                        </a:ln>
                        <a:latin typeface="華康中黑體" panose="020B0509000000000000" pitchFamily="49" charset="-120"/>
                        <a:ea typeface="華康中黑體" panose="020B0509000000000000" pitchFamily="49" charset="-120"/>
                      </a:rPr>
                      <a:t>RFID</a:t>
                    </a:r>
                    <a:r>
                      <a:rPr lang="zh-TW" altLang="en-US" sz="2400" b="1" dirty="0">
                        <a:ln>
                          <a:solidFill>
                            <a:schemeClr val="bg1"/>
                          </a:solidFill>
                        </a:ln>
                        <a:latin typeface="華康中黑體" panose="020B0509000000000000" pitchFamily="49" charset="-120"/>
                        <a:ea typeface="華康中黑體" panose="020B0509000000000000" pitchFamily="49" charset="-120"/>
                      </a:rPr>
                      <a:t>標籤</a:t>
                    </a:r>
                  </a:p>
                </p:txBody>
              </p:sp>
              <p:sp>
                <p:nvSpPr>
                  <p:cNvPr id="6161" name="Line 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11760" y="2853008"/>
                    <a:ext cx="0" cy="648000"/>
                  </a:xfrm>
                  <a:prstGeom prst="line">
                    <a:avLst/>
                  </a:prstGeom>
                  <a:noFill/>
                  <a:ln w="25400">
                    <a:solidFill>
                      <a:srgbClr val="C00000"/>
                    </a:solidFill>
                    <a:round/>
                    <a:headEnd type="oval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 sz="2400">
                      <a:latin typeface="+mn-ea"/>
                      <a:ea typeface="+mn-ea"/>
                    </a:endParaRPr>
                  </a:p>
                </p:txBody>
              </p:sp>
            </p:grpSp>
            <p:grpSp>
              <p:nvGrpSpPr>
                <p:cNvPr id="4" name="群組 3"/>
                <p:cNvGrpSpPr/>
                <p:nvPr/>
              </p:nvGrpSpPr>
              <p:grpSpPr>
                <a:xfrm>
                  <a:off x="5148064" y="2021939"/>
                  <a:ext cx="3895378" cy="1479069"/>
                  <a:chOff x="5148064" y="2021939"/>
                  <a:chExt cx="3895378" cy="1479069"/>
                </a:xfrm>
              </p:grpSpPr>
              <p:sp>
                <p:nvSpPr>
                  <p:cNvPr id="615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48064" y="2021939"/>
                    <a:ext cx="3895378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marL="295200" indent="-360000"/>
                    <a:r>
                      <a:rPr lang="en-US" altLang="zh-TW" sz="2400" b="1" dirty="0">
                        <a:ln>
                          <a:solidFill>
                            <a:schemeClr val="bg1"/>
                          </a:solidFill>
                        </a:ln>
                        <a:latin typeface="華康中黑體" panose="020B0509000000000000" pitchFamily="49" charset="-120"/>
                        <a:ea typeface="華康中黑體" panose="020B0509000000000000" pitchFamily="49" charset="-120"/>
                      </a:rPr>
                      <a:t>2.</a:t>
                    </a:r>
                    <a:r>
                      <a:rPr lang="zh-TW" altLang="en-US" sz="2400" b="1" dirty="0">
                        <a:ln>
                          <a:solidFill>
                            <a:schemeClr val="bg1"/>
                          </a:solidFill>
                        </a:ln>
                        <a:latin typeface="華康中黑體" panose="020B0509000000000000" pitchFamily="49" charset="-120"/>
                        <a:ea typeface="華康中黑體" panose="020B0509000000000000" pitchFamily="49" charset="-120"/>
                      </a:rPr>
                      <a:t>接收到訊號後，將晶片中儲存的資料回傳給讀取器</a:t>
                    </a:r>
                  </a:p>
                </p:txBody>
              </p:sp>
              <p:sp>
                <p:nvSpPr>
                  <p:cNvPr id="616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95753" y="2853008"/>
                    <a:ext cx="0" cy="648000"/>
                  </a:xfrm>
                  <a:prstGeom prst="line">
                    <a:avLst/>
                  </a:prstGeom>
                  <a:noFill/>
                  <a:ln w="25400">
                    <a:solidFill>
                      <a:srgbClr val="C00000"/>
                    </a:solidFill>
                    <a:round/>
                    <a:headEnd type="oval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 sz="2400">
                      <a:latin typeface="+mn-ea"/>
                      <a:ea typeface="+mn-ea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cap="none" spc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華康中黑體" panose="020B0509000000000000" pitchFamily="49" charset="-120"/>
              </a:rPr>
              <a:t>RFID</a:t>
            </a:r>
            <a:r>
              <a:rPr lang="zh-TW" altLang="en-US" b="1" cap="none" spc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華康中黑體" panose="020B0509000000000000" pitchFamily="49" charset="-120"/>
              </a:rPr>
              <a:t>標籤的分類 </a:t>
            </a:r>
          </a:p>
        </p:txBody>
      </p:sp>
      <p:graphicFrame>
        <p:nvGraphicFramePr>
          <p:cNvPr id="7337" name="Group 1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237511"/>
              </p:ext>
            </p:extLst>
          </p:nvPr>
        </p:nvGraphicFramePr>
        <p:xfrm>
          <a:off x="539750" y="2133600"/>
          <a:ext cx="8147050" cy="2843214"/>
        </p:xfrm>
        <a:graphic>
          <a:graphicData uri="http://schemas.openxmlformats.org/drawingml/2006/table">
            <a:tbl>
              <a:tblPr firstRow="1">
                <a:tableStyleId>{0E3FDE45-AF77-4B5C-9715-49D594BDF05E}</a:tableStyleId>
              </a:tblPr>
              <a:tblGrid>
                <a:gridCol w="19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8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0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u="none" strike="noStrike" cap="none" normalizeH="0" baseline="0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RFID</a:t>
                      </a:r>
                      <a:r>
                        <a:rPr kumimoji="1" lang="zh-TW" altLang="en-US" sz="2800" u="none" strike="noStrike" cap="none" normalizeH="0" baseline="0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ea typeface="華康中黑體" panose="020B0509000000000000" pitchFamily="49" charset="-120"/>
                        </a:rPr>
                        <a:t>標籤</a:t>
                      </a:r>
                      <a:endParaRPr kumimoji="1" lang="zh-TW" altLang="en-US" sz="2800" b="0" i="0" u="none" strike="noStrike" cap="none" normalizeH="0" baseline="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ea typeface="華康中黑體" panose="020B0509000000000000" pitchFamily="49" charset="-120"/>
                        </a:rPr>
                        <a:t>內建電池 </a:t>
                      </a:r>
                      <a:endParaRPr kumimoji="1" lang="zh-TW" altLang="en-US" sz="2800" b="0" i="0" u="none" strike="noStrike" cap="none" normalizeH="0" baseline="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ea typeface="華康中黑體" panose="020B0509000000000000" pitchFamily="49" charset="-120"/>
                        </a:rPr>
                        <a:t>感應距離 </a:t>
                      </a:r>
                      <a:endParaRPr kumimoji="1" lang="zh-TW" altLang="en-US" sz="2800" b="0" i="0" u="none" strike="noStrike" cap="none" normalizeH="0" baseline="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u="none" strike="noStrike" cap="none" normalizeH="0" baseline="0" dirty="0">
                          <a:ln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ea typeface="華康中黑體" panose="020B0509000000000000" pitchFamily="49" charset="-120"/>
                        </a:rPr>
                        <a:t>使用期限 </a:t>
                      </a:r>
                      <a:endParaRPr kumimoji="1" lang="zh-TW" altLang="en-US" sz="2800" b="0" i="0" u="none" strike="noStrike" cap="none" normalizeH="0" baseline="0" dirty="0">
                        <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ea typeface="華康中黑體" panose="020B0509000000000000" pitchFamily="49" charset="-120"/>
                        </a:rPr>
                        <a:t>被動式 </a:t>
                      </a:r>
                      <a:endParaRPr kumimoji="1" lang="zh-TW" altLang="en-US" sz="2800" b="1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800" b="1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ea typeface="華康中黑體" panose="020B0509000000000000" pitchFamily="49" charset="-120"/>
                        </a:rPr>
                        <a:t>短 </a:t>
                      </a:r>
                      <a:endParaRPr kumimoji="1" lang="zh-TW" altLang="en-US" sz="2800" b="1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ea typeface="華康中黑體" panose="020B0509000000000000" pitchFamily="49" charset="-120"/>
                        </a:rPr>
                        <a:t>長 </a:t>
                      </a:r>
                      <a:endParaRPr kumimoji="1" lang="zh-TW" altLang="en-US" sz="2800" b="1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ea typeface="華康中黑體" panose="020B0509000000000000" pitchFamily="49" charset="-120"/>
                        </a:rPr>
                        <a:t>主動式 </a:t>
                      </a:r>
                      <a:endParaRPr kumimoji="1" lang="zh-TW" altLang="en-US" sz="2800" b="1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u="none" strike="noStrike" cap="none" normalizeH="0" baseline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ea typeface="華康中黑體" panose="020B0509000000000000" pitchFamily="49" charset="-120"/>
                          <a:sym typeface="Wingdings 2" pitchFamily="18" charset="2"/>
                        </a:rPr>
                        <a:t></a:t>
                      </a:r>
                      <a:r>
                        <a:rPr kumimoji="1" lang="en-US" altLang="zh-TW" sz="2800" b="1" u="none" strike="noStrike" cap="none" normalizeH="0" baseline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ea typeface="華康中黑體" panose="020B0509000000000000" pitchFamily="49" charset="-120"/>
                        </a:rPr>
                        <a:t> </a:t>
                      </a:r>
                      <a:endParaRPr kumimoji="1" lang="en-US" altLang="zh-TW" sz="2800" b="1" i="0" u="none" strike="noStrike" cap="none" normalizeH="0" baseline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ea typeface="華康中黑體" panose="020B0509000000000000" pitchFamily="49" charset="-120"/>
                        </a:rPr>
                        <a:t>長</a:t>
                      </a:r>
                      <a:endParaRPr kumimoji="1" lang="zh-TW" altLang="en-US" sz="2800" b="1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u="none" strike="noStrike" cap="none" normalizeH="0" baseline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ea typeface="華康中黑體" panose="020B0509000000000000" pitchFamily="49" charset="-120"/>
                        </a:rPr>
                        <a:t>短 </a:t>
                      </a:r>
                      <a:endParaRPr kumimoji="1" lang="zh-TW" altLang="en-US" sz="2800" b="1" i="0" u="none" strike="noStrike" cap="none" normalizeH="0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anose="020B0509000000000000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cap="none" spc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a typeface="華康中黑體" panose="020B0509000000000000" pitchFamily="49" charset="-120"/>
              </a:rPr>
              <a:t>常見的應用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5FF76"/>
              </a:buClr>
              <a:buNone/>
            </a:pP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a typeface="華康中黑體" panose="020B0509000000000000" pitchFamily="49" charset="-120"/>
              </a:rPr>
              <a:t>貨物管理</a:t>
            </a:r>
          </a:p>
          <a:p>
            <a:pPr marL="0" indent="0">
              <a:buClr>
                <a:srgbClr val="05FF76"/>
              </a:buClr>
              <a:buNone/>
            </a:pP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a typeface="華康中黑體" panose="020B0509000000000000" pitchFamily="49" charset="-120"/>
              </a:rPr>
              <a:t>電子票證 </a:t>
            </a:r>
          </a:p>
          <a:p>
            <a:pPr marL="0" indent="0">
              <a:buClr>
                <a:srgbClr val="05FF76"/>
              </a:buClr>
              <a:buNone/>
            </a:pP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a typeface="華康中黑體" panose="020B0509000000000000" pitchFamily="49" charset="-120"/>
              </a:rPr>
              <a:t>門禁管制</a:t>
            </a:r>
          </a:p>
          <a:p>
            <a:pPr marL="0" indent="0">
              <a:buClr>
                <a:srgbClr val="05FF76"/>
              </a:buClr>
              <a:buNone/>
            </a:pP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a typeface="華康中黑體" panose="020B0509000000000000" pitchFamily="49" charset="-120"/>
              </a:rPr>
              <a:t>動物監控 </a:t>
            </a:r>
          </a:p>
          <a:p>
            <a:pPr marL="0" indent="0">
              <a:buClr>
                <a:srgbClr val="05FF76"/>
              </a:buClr>
              <a:buNone/>
            </a:pPr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a typeface="華康中黑體" panose="020B0509000000000000" pitchFamily="49" charset="-120"/>
              </a:rPr>
              <a:t>圖書管理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846419" y="1694358"/>
            <a:ext cx="4974053" cy="5047010"/>
            <a:chOff x="3846419" y="1694358"/>
            <a:chExt cx="4974053" cy="5047010"/>
          </a:xfrm>
        </p:grpSpPr>
        <p:grpSp>
          <p:nvGrpSpPr>
            <p:cNvPr id="6" name="群組 5"/>
            <p:cNvGrpSpPr/>
            <p:nvPr/>
          </p:nvGrpSpPr>
          <p:grpSpPr>
            <a:xfrm>
              <a:off x="4389551" y="1694358"/>
              <a:ext cx="3887788" cy="2598738"/>
              <a:chOff x="4140200" y="1628775"/>
              <a:chExt cx="3887788" cy="2598738"/>
            </a:xfrm>
          </p:grpSpPr>
          <p:pic>
            <p:nvPicPr>
              <p:cNvPr id="9223" name="Picture 7" descr="N12-45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491"/>
              <a:stretch/>
            </p:blipFill>
            <p:spPr bwMode="auto">
              <a:xfrm>
                <a:off x="4140200" y="1628775"/>
                <a:ext cx="3816176" cy="2224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24" name="Text Box 8"/>
              <p:cNvSpPr txBox="1">
                <a:spLocks noChangeArrowheads="1"/>
              </p:cNvSpPr>
              <p:nvPr/>
            </p:nvSpPr>
            <p:spPr bwMode="auto">
              <a:xfrm>
                <a:off x="4140200" y="3860800"/>
                <a:ext cx="151192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b="1" dirty="0">
                    <a:ln>
                      <a:solidFill>
                        <a:schemeClr val="bg1"/>
                      </a:solidFill>
                    </a:ln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搭車扣款 </a:t>
                </a:r>
              </a:p>
            </p:txBody>
          </p:sp>
          <p:sp>
            <p:nvSpPr>
              <p:cNvPr id="9225" name="Text Box 9"/>
              <p:cNvSpPr txBox="1">
                <a:spLocks noChangeArrowheads="1"/>
              </p:cNvSpPr>
              <p:nvPr/>
            </p:nvSpPr>
            <p:spPr bwMode="auto">
              <a:xfrm>
                <a:off x="6804025" y="3860800"/>
                <a:ext cx="12239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TW" altLang="en-US" b="1" dirty="0">
                    <a:ln>
                      <a:solidFill>
                        <a:schemeClr val="bg1"/>
                      </a:solidFill>
                    </a:ln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消費付款 </a:t>
                </a:r>
              </a:p>
            </p:txBody>
          </p:sp>
        </p:grpSp>
        <p:grpSp>
          <p:nvGrpSpPr>
            <p:cNvPr id="7" name="群組 6"/>
            <p:cNvGrpSpPr/>
            <p:nvPr/>
          </p:nvGrpSpPr>
          <p:grpSpPr>
            <a:xfrm>
              <a:off x="3846419" y="4532703"/>
              <a:ext cx="4974053" cy="2208665"/>
              <a:chOff x="3846419" y="4532703"/>
              <a:chExt cx="4974053" cy="2208665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3846419" y="4532703"/>
                <a:ext cx="2453773" cy="2208665"/>
                <a:chOff x="3714070" y="4323898"/>
                <a:chExt cx="2453773" cy="2208665"/>
              </a:xfrm>
            </p:grpSpPr>
            <p:pic>
              <p:nvPicPr>
                <p:cNvPr id="9226" name="Picture 10" descr="3-2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71376">
                  <a:off x="3714070" y="4323898"/>
                  <a:ext cx="2453773" cy="1731576"/>
                </a:xfrm>
                <a:prstGeom prst="rect">
                  <a:avLst/>
                </a:prstGeom>
                <a:noFill/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22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56744" y="6165850"/>
                  <a:ext cx="1368425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TW" altLang="en-US" b="1" dirty="0">
                      <a:ln>
                        <a:solidFill>
                          <a:schemeClr val="bg1"/>
                        </a:solidFill>
                      </a:ln>
                      <a:latin typeface="華康中黑體" panose="020B0509000000000000" pitchFamily="49" charset="-120"/>
                      <a:ea typeface="華康中黑體" panose="020B0509000000000000" pitchFamily="49" charset="-120"/>
                    </a:rPr>
                    <a:t>智慧圖書館</a:t>
                  </a:r>
                </a:p>
              </p:txBody>
            </p:sp>
          </p:grpSp>
          <p:grpSp>
            <p:nvGrpSpPr>
              <p:cNvPr id="4" name="群組 3"/>
              <p:cNvGrpSpPr/>
              <p:nvPr/>
            </p:nvGrpSpPr>
            <p:grpSpPr>
              <a:xfrm>
                <a:off x="6524733" y="4645917"/>
                <a:ext cx="2295739" cy="2095451"/>
                <a:chOff x="6300787" y="4437112"/>
                <a:chExt cx="2295739" cy="2095451"/>
              </a:xfrm>
            </p:grpSpPr>
            <p:pic>
              <p:nvPicPr>
                <p:cNvPr id="9227" name="Picture 11" descr="3-2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0787" y="4437112"/>
                  <a:ext cx="2295739" cy="1723079"/>
                </a:xfrm>
                <a:prstGeom prst="rect">
                  <a:avLst/>
                </a:prstGeom>
                <a:noFill/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2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585056" y="6165850"/>
                  <a:ext cx="1727200" cy="36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TW" altLang="en-US" b="1" dirty="0">
                      <a:ln>
                        <a:solidFill>
                          <a:schemeClr val="bg1"/>
                        </a:solidFill>
                      </a:ln>
                      <a:latin typeface="華康中黑體" panose="020B0509000000000000" pitchFamily="49" charset="-120"/>
                      <a:ea typeface="華康中黑體" panose="020B0509000000000000" pitchFamily="49" charset="-120"/>
                    </a:rPr>
                    <a:t>自助借還書機</a:t>
                  </a:r>
                  <a:r>
                    <a:rPr lang="zh-TW" altLang="en-US" dirty="0">
                      <a:latin typeface="+mj-ea"/>
                      <a:ea typeface="+mj-ea"/>
                    </a:rPr>
                    <a:t> 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3187216" y="5649267"/>
            <a:ext cx="2769567" cy="594295"/>
          </a:xfrm>
        </p:spPr>
        <p:txBody>
          <a:bodyPr>
            <a:noAutofit/>
          </a:bodyPr>
          <a:lstStyle/>
          <a:p>
            <a:pPr algn="ctr"/>
            <a:r>
              <a:rPr lang="en-US" altLang="zh-TW" b="1" dirty="0">
                <a:ln>
                  <a:solidFill>
                    <a:schemeClr val="bg1"/>
                  </a:solidFill>
                </a:ln>
              </a:rPr>
              <a:t>Q &amp; A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87216" y="5013176"/>
            <a:ext cx="2769567" cy="594295"/>
          </a:xfrm>
        </p:spPr>
        <p:txBody>
          <a:bodyPr>
            <a:normAutofit/>
          </a:bodyPr>
          <a:lstStyle/>
          <a:p>
            <a:pPr algn="ctr"/>
            <a:r>
              <a:rPr lang="zh-TW" altLang="en-US" sz="30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ea typeface="華康中黑體" panose="020B0509000000000000" pitchFamily="49" charset="-120"/>
              </a:rPr>
              <a:t>歡迎大家提問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4431D82-D7F6-472F-BF49-B121951AB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34" y="260648"/>
            <a:ext cx="5887932" cy="415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A1F883F-DC9A-4AD0-8C16-BBE1820F9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064286"/>
            <a:ext cx="1086370" cy="10863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2411760" y="5518286"/>
            <a:ext cx="3600400" cy="708099"/>
          </a:xfrm>
        </p:spPr>
        <p:txBody>
          <a:bodyPr>
            <a:normAutofit/>
          </a:bodyPr>
          <a:lstStyle/>
          <a:p>
            <a:r>
              <a:rPr lang="zh-TW" altLang="en-US" b="1" dirty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ea typeface="華康中黑體" panose="020B0509000000000000" pitchFamily="49" charset="-120"/>
              </a:rPr>
              <a:t>謝謝您的參與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699792" y="5084129"/>
            <a:ext cx="1142256" cy="434157"/>
          </a:xfrm>
        </p:spPr>
        <p:txBody>
          <a:bodyPr>
            <a:normAutofit/>
          </a:bodyPr>
          <a:lstStyle/>
          <a:p>
            <a:r>
              <a:rPr lang="en-US" altLang="zh-TW" sz="2000" dirty="0"/>
              <a:t>THE END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8B73AAB-C46A-4B5B-A562-3ACABB9AD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" y="0"/>
            <a:ext cx="9144000" cy="479715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25E6E4D-AD75-47EA-8F34-0E72E5567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88668"/>
            <a:ext cx="1142256" cy="1142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447</TotalTime>
  <Words>183</Words>
  <Application>Microsoft Office PowerPoint</Application>
  <PresentationFormat>如螢幕大小 (4:3)</PresentationFormat>
  <Paragraphs>46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華康中黑體</vt:lpstr>
      <vt:lpstr>新細明體</vt:lpstr>
      <vt:lpstr>標楷體</vt:lpstr>
      <vt:lpstr>Arial</vt:lpstr>
      <vt:lpstr>Calibri</vt:lpstr>
      <vt:lpstr>Calibri Light</vt:lpstr>
      <vt:lpstr>Times New Roman</vt:lpstr>
      <vt:lpstr>Office Theme</vt:lpstr>
      <vt:lpstr>RFID在商業上的應用</vt:lpstr>
      <vt:lpstr>目錄</vt:lpstr>
      <vt:lpstr>前言 </vt:lpstr>
      <vt:lpstr>RFID運作原理 </vt:lpstr>
      <vt:lpstr>RFID標籤的分類 </vt:lpstr>
      <vt:lpstr>常見的應用</vt:lpstr>
      <vt:lpstr>Q &amp; A</vt:lpstr>
      <vt:lpstr>謝謝您的參與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從悠遊卡看RFID應用</dc:title>
  <dc:creator>Administrator</dc:creator>
  <cp:lastModifiedBy>user</cp:lastModifiedBy>
  <cp:revision>65</cp:revision>
  <dcterms:created xsi:type="dcterms:W3CDTF">2010-09-09T06:00:18Z</dcterms:created>
  <dcterms:modified xsi:type="dcterms:W3CDTF">2019-07-23T02:46:06Z</dcterms:modified>
</cp:coreProperties>
</file>