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4" r:id="rId2"/>
  </p:sldMasterIdLst>
  <p:handoutMasterIdLst>
    <p:handoutMasterId r:id="rId59"/>
  </p:handoutMasterIdLst>
  <p:sldIdLst>
    <p:sldId id="256" r:id="rId3"/>
    <p:sldId id="312" r:id="rId4"/>
    <p:sldId id="303" r:id="rId5"/>
    <p:sldId id="257" r:id="rId6"/>
    <p:sldId id="258" r:id="rId7"/>
    <p:sldId id="261" r:id="rId8"/>
    <p:sldId id="262" r:id="rId9"/>
    <p:sldId id="260" r:id="rId10"/>
    <p:sldId id="265" r:id="rId11"/>
    <p:sldId id="259" r:id="rId12"/>
    <p:sldId id="263" r:id="rId13"/>
    <p:sldId id="264" r:id="rId14"/>
    <p:sldId id="301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300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93" r:id="rId34"/>
    <p:sldId id="283" r:id="rId35"/>
    <p:sldId id="284" r:id="rId36"/>
    <p:sldId id="285" r:id="rId37"/>
    <p:sldId id="286" r:id="rId38"/>
    <p:sldId id="309" r:id="rId39"/>
    <p:sldId id="310" r:id="rId40"/>
    <p:sldId id="287" r:id="rId41"/>
    <p:sldId id="311" r:id="rId42"/>
    <p:sldId id="294" r:id="rId43"/>
    <p:sldId id="295" r:id="rId44"/>
    <p:sldId id="296" r:id="rId45"/>
    <p:sldId id="297" r:id="rId46"/>
    <p:sldId id="298" r:id="rId47"/>
    <p:sldId id="299" r:id="rId48"/>
    <p:sldId id="292" r:id="rId49"/>
    <p:sldId id="304" r:id="rId50"/>
    <p:sldId id="288" r:id="rId51"/>
    <p:sldId id="289" r:id="rId52"/>
    <p:sldId id="291" r:id="rId53"/>
    <p:sldId id="305" r:id="rId54"/>
    <p:sldId id="306" r:id="rId55"/>
    <p:sldId id="307" r:id="rId56"/>
    <p:sldId id="308" r:id="rId57"/>
    <p:sldId id="302" r:id="rId5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-2088" y="-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F160F-28E5-4F19-83A5-B88CF78486A6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C8CF8-0BA6-4785-8213-C4CDB5F896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0155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5" y="1792225"/>
            <a:ext cx="990599" cy="304798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3"/>
            <a:ext cx="3859795" cy="304802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1" y="295730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9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9" y="1063417"/>
            <a:ext cx="8831817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9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6" y="3678767"/>
            <a:ext cx="7731220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5029199"/>
            <a:ext cx="9244898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2"/>
            <a:ext cx="3141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5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3" y="2603500"/>
            <a:ext cx="314701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3" y="3179764"/>
            <a:ext cx="3147010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6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2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2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4532844"/>
            <a:ext cx="305043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1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6" y="5109106"/>
            <a:ext cx="3050437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7" y="4532845"/>
            <a:ext cx="3050437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1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4" y="5109105"/>
            <a:ext cx="3050437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6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1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7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3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2" y="6391839"/>
            <a:ext cx="3644283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40" y="6391839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7" y="1278467"/>
            <a:ext cx="1409964" cy="4748590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1278467"/>
            <a:ext cx="6256025" cy="474859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9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2700" y="6053140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45370" y="6043615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781300" y="236540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11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500388C-C181-47F7-AB13-93B2612FAC83}" type="slidenum">
              <a:rPr lang="en-US" altLang="zh-TW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51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F7B9C-895D-4C03-B954-10E143F6CE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35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825659" cy="3416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5BC216F1-7128-4F23-B0B9-45382BBB2F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17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9F40D-194E-467C-97CD-DFCFDEF4C6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頁尾版面配置區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75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812800" y="2438401"/>
            <a:ext cx="51816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6400800" y="2438401"/>
            <a:ext cx="51816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日期版面配置區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49079-EBE9-45FA-9746-DE07E4DDEA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94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A914-1CC3-4C94-9C2B-4DC00B2C08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6097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8DD5A77-C3C7-460F-BECA-238D7D2BC02F}" type="slidenum">
              <a:rPr lang="en-US" altLang="zh-TW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60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A49A1-0DEB-4D59-9B6B-F7008C0423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6254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white">
          <a:xfrm>
            <a:off x="-12700" y="4572002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2699" y="4664075"/>
            <a:ext cx="1951566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59516" y="4654550"/>
            <a:ext cx="10132484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white">
          <a:xfrm>
            <a:off x="1930402" y="2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8331200" y="6248402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10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9304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35493FEE-4554-4C73-A901-C6A9488968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2133600" y="6248402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08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FEA95-F1B1-43EC-93C1-F44F58BBC4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7890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8128002" y="0"/>
            <a:ext cx="427566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189385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89385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37600" y="609602"/>
            <a:ext cx="2743200" cy="5516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737600" y="6248402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09603" y="6248402"/>
            <a:ext cx="743161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8075085" y="103718"/>
            <a:ext cx="533400" cy="3259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CE749-47C4-4FF5-A2D6-969694B671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979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677645"/>
            <a:ext cx="4351026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0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6" y="2603500"/>
            <a:ext cx="4825157" cy="3416301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3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6" y="3179762"/>
            <a:ext cx="4825157" cy="2840039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3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3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6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1295400"/>
            <a:ext cx="2793157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7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3129280"/>
            <a:ext cx="2793157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4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6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9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2" y="6391839"/>
            <a:ext cx="3859796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1" y="29573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27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817033" y="1600202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128000" y="6248402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 b="0">
                <a:solidFill>
                  <a:schemeClr val="tx2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775F55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812803" y="6248402"/>
            <a:ext cx="7228418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 b="0">
                <a:solidFill>
                  <a:schemeClr val="tx2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775F55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87399" y="1279525"/>
            <a:ext cx="11404601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8E013BE-D68E-4532-8B1D-42C9C9F1038E}" type="slidenum">
              <a:rPr lang="en-US" altLang="zh-TW" b="1" smtClean="0">
                <a:latin typeface="Arial" panose="020B0604020202020204" pitchFamily="34" charset="0"/>
                <a:ea typeface="新細明體" panose="02020500000000000000" pitchFamily="18" charset="-12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573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92948" y="2900060"/>
            <a:ext cx="10006105" cy="3540252"/>
          </a:xfrm>
        </p:spPr>
        <p:txBody>
          <a:bodyPr anchor="ctr"/>
          <a:lstStyle/>
          <a:p>
            <a:pPr algn="ctr"/>
            <a:r>
              <a:rPr lang="en-US" altLang="zh-TW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學年度新生始業輔導</a:t>
            </a:r>
            <a:endParaRPr lang="zh-TW" altLang="en-US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808943" y="5342156"/>
            <a:ext cx="8825659" cy="861420"/>
          </a:xfrm>
        </p:spPr>
        <p:txBody>
          <a:bodyPr anchor="b">
            <a:normAutofit/>
          </a:bodyPr>
          <a:lstStyle/>
          <a:p>
            <a:pPr algn="r"/>
            <a:r>
              <a:rPr lang="zh-TW" altLang="en-US" sz="3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生活輔導組</a:t>
            </a:r>
            <a:endParaRPr lang="zh-TW" altLang="en-US" sz="36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48" y="739589"/>
            <a:ext cx="10006105" cy="248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9655" y="277345"/>
            <a:ext cx="4351026" cy="2283824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zh-TW" altLang="en-US" sz="6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自強樓</a:t>
            </a:r>
            <a:endParaRPr lang="zh-TW" altLang="en-US" sz="66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9360" y="351248"/>
            <a:ext cx="4661440" cy="5906498"/>
          </a:xfrm>
        </p:spPr>
        <p:txBody>
          <a:bodyPr>
            <a:normAutofit/>
          </a:bodyPr>
          <a:lstStyle/>
          <a:p>
            <a:r>
              <a:rPr lang="en-US" altLang="zh-TW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1F</a:t>
            </a:r>
          </a:p>
          <a:p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教官</a:t>
            </a:r>
            <a:r>
              <a:rPr lang="zh-TW" altLang="en-US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室、學務處</a:t>
            </a:r>
            <a:r>
              <a:rPr lang="en-US" altLang="zh-TW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lang="en-US" altLang="zh-TW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lang="en-US" altLang="zh-TW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2F</a:t>
            </a:r>
          </a:p>
          <a:p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導師辦公室</a:t>
            </a:r>
            <a:endParaRPr lang="en-US" altLang="zh-TW" sz="4000" cap="none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r>
              <a:rPr lang="en-US" altLang="zh-TW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2F-4F</a:t>
            </a:r>
          </a:p>
          <a:p>
            <a:r>
              <a:rPr lang="zh-TW" altLang="en-US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三年級教室</a:t>
            </a:r>
            <a:endParaRPr lang="en-US" altLang="zh-TW" sz="4000" cap="none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endParaRPr lang="zh-TW" altLang="en-US" dirty="0">
              <a:solidFill>
                <a:srgbClr val="00B050"/>
              </a:solidFill>
            </a:endParaRPr>
          </a:p>
        </p:txBody>
      </p:sp>
      <p:pic>
        <p:nvPicPr>
          <p:cNvPr id="1026" name="Picture 2" descr="RIMG2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3" y="2173744"/>
            <a:ext cx="5429368" cy="408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10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9071" y="341656"/>
            <a:ext cx="10624670" cy="1715744"/>
          </a:xfrm>
        </p:spPr>
        <p:txBody>
          <a:bodyPr/>
          <a:lstStyle/>
          <a:p>
            <a:r>
              <a:rPr lang="zh-TW" altLang="en-US" sz="4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圖書館行政大樓</a:t>
            </a:r>
            <a:endParaRPr lang="zh-TW" altLang="en-US" sz="28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 descr="照片 02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421" y="2584315"/>
            <a:ext cx="5356270" cy="386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50166" y="2601567"/>
            <a:ext cx="2656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1F</a:t>
            </a: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導師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+mj-cs"/>
              </a:rPr>
              <a:t>辦公室、總務處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276045" y="4114802"/>
            <a:ext cx="27345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2F</a:t>
            </a: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校長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+mj-cs"/>
              </a:rPr>
              <a:t>室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、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人事室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+mj-cs"/>
              </a:rPr>
              <a:t>、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主計室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會議室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8709805" y="2284532"/>
            <a:ext cx="2656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3F</a:t>
            </a: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教務處、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視聽教室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770189" y="3708700"/>
            <a:ext cx="2656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4F</a:t>
            </a: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電腦教室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語言教室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770189" y="5068024"/>
            <a:ext cx="2656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5F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 圖書館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6F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j-cs"/>
              </a:rPr>
              <a:t> 校史室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9608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4555" y="442445"/>
            <a:ext cx="5587792" cy="1983255"/>
          </a:xfrm>
        </p:spPr>
        <p:txBody>
          <a:bodyPr/>
          <a:lstStyle/>
          <a:p>
            <a:r>
              <a:rPr lang="zh-TW" altLang="en-US" sz="6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學生活動中心</a:t>
            </a:r>
            <a:endParaRPr lang="zh-TW" altLang="en-US" sz="66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95560" y="507999"/>
            <a:ext cx="3757545" cy="5778501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地下室</a:t>
            </a:r>
            <a:r>
              <a:rPr lang="en-US" altLang="zh-TW" sz="40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0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桌球場</a:t>
            </a:r>
            <a:endParaRPr lang="en-US" altLang="zh-TW" sz="40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40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1F</a:t>
            </a:r>
          </a:p>
          <a:p>
            <a:r>
              <a:rPr lang="zh-TW" altLang="en-US" sz="40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舞台</a:t>
            </a:r>
            <a:endParaRPr lang="en-US" altLang="zh-TW" sz="40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40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2F</a:t>
            </a:r>
          </a:p>
          <a:p>
            <a:r>
              <a:rPr lang="zh-TW" altLang="en-US" sz="40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看台、</a:t>
            </a:r>
            <a:endParaRPr lang="en-US" altLang="zh-TW" sz="40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舞躍藝動教室</a:t>
            </a:r>
            <a:endParaRPr lang="zh-TW" altLang="en-US" sz="40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6" name="Picture 2" descr="照片 01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4" y="2217738"/>
            <a:ext cx="552261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363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8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實習輔導大樓</a:t>
            </a:r>
            <a:endParaRPr lang="zh-TW" altLang="en-US" sz="8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1" y="2578100"/>
            <a:ext cx="5756012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451600" y="2424530"/>
            <a:ext cx="5283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1F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烘焙、飲調、餐服教室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國防、護理教室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2F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輔導處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、團諮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室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 實習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處、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科主任辦公室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體適能教室、跑班教室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3F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中餐、西餐教室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商業溝通教室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4F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通關實務、國際商展教室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門市清潔、門市收銀教室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5F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國際會議廳、房務教室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2167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13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生活規範</a:t>
            </a:r>
            <a:endParaRPr lang="zh-TW" altLang="en-US" sz="138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1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6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請假</a:t>
            </a:r>
            <a:r>
              <a:rPr lang="zh-TW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規定</a:t>
            </a:r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依本校「學生出缺勤管理實施要點」</a:t>
            </a:r>
            <a:r>
              <a:rPr lang="en-US" altLang="zh-TW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309283" y="3025589"/>
            <a:ext cx="11551024" cy="36441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請假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zh-TW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病假、事假、喪假、公假</a:t>
            </a:r>
            <a:r>
              <a:rPr lang="zh-TW" altLang="zh-TW" sz="4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生理</a:t>
            </a:r>
            <a:r>
              <a:rPr lang="zh-TW" altLang="zh-TW" sz="4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假、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產前假、分娩假、流產假、育嬰假等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其中事假、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公假需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在前一天完成請假程序，其他</a:t>
            </a:r>
            <a:r>
              <a:rPr lang="zh-TW" altLang="zh-TW" sz="3200" u="heavy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返校</a:t>
            </a:r>
            <a:r>
              <a:rPr lang="en-US" altLang="zh-TW" sz="3200" u="heavy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zh-TW" sz="3200" u="heavy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日內</a:t>
            </a:r>
            <a:r>
              <a:rPr lang="zh-TW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（不含例假日）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3200" u="heavy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補辦</a:t>
            </a:r>
            <a:r>
              <a:rPr lang="zh-TW" altLang="zh-TW" sz="3200" u="heavy" dirty="0">
                <a:latin typeface="標楷體" pitchFamily="65" charset="-120"/>
                <a:ea typeface="標楷體" pitchFamily="65" charset="-120"/>
              </a:rPr>
              <a:t>請假手續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3200" u="heavy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否則以曠課論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u="sng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656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161499" y="1114217"/>
            <a:ext cx="8831817" cy="1372986"/>
          </a:xfrm>
        </p:spPr>
        <p:txBody>
          <a:bodyPr/>
          <a:lstStyle/>
          <a:p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6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請假規定</a:t>
            </a:r>
            <a:endParaRPr lang="zh-TW" altLang="en-US" sz="6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309283" y="3025589"/>
            <a:ext cx="11551024" cy="3644152"/>
          </a:xfrm>
        </p:spPr>
        <p:txBody>
          <a:bodyPr>
            <a:noAutofit/>
          </a:bodyPr>
          <a:lstStyle/>
          <a:p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「曠課」指無故不到課，</a:t>
            </a:r>
            <a:r>
              <a:rPr lang="zh-TW" altLang="zh-TW" sz="3200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曠課達</a:t>
            </a:r>
            <a:r>
              <a:rPr lang="en-US" altLang="zh-TW" sz="3200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42</a:t>
            </a:r>
            <a:r>
              <a:rPr lang="zh-TW" altLang="zh-TW" sz="3200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節依規定通知家長並召開德性審查會議。</a:t>
            </a:r>
            <a:endParaRPr lang="en-US" altLang="zh-TW" sz="3200" u="sng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zh-TW" sz="32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考試期間、畢業典禮、結業式、始業式及其他特別集會時，一律不得請假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；請假卡於請假時至教官室領取，請確實保管好，遺失不再補發；請假卡用畢時憑舊卡向教官室領取新卡。</a:t>
            </a:r>
            <a:endParaRPr lang="en-US" altLang="zh-TW" sz="3200" u="sng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14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6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請假規定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>
          <a:xfrm>
            <a:off x="416861" y="3543300"/>
            <a:ext cx="11430000" cy="3153335"/>
          </a:xfrm>
        </p:spPr>
        <p:txBody>
          <a:bodyPr>
            <a:noAutofit/>
          </a:bodyPr>
          <a:lstStyle/>
          <a:p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若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因事、病外出，請先至教官室領取外出單，完成簽章手續後始可外出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40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請不要因離家很近、口渴想喝飲料就任意進出校門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請假未經上述權責單位核准通過，即逕自離校者以</a:t>
            </a:r>
            <a:r>
              <a:rPr lang="zh-TW" altLang="zh-TW" sz="40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不假外出，記小過乙次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9921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6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請假規定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>
          <a:xfrm>
            <a:off x="645459" y="3543300"/>
            <a:ext cx="11053483" cy="3112994"/>
          </a:xfrm>
        </p:spPr>
        <p:txBody>
          <a:bodyPr>
            <a:noAutofit/>
          </a:bodyPr>
          <a:lstStyle/>
          <a:p>
            <a:r>
              <a:rPr lang="en-US" altLang="zh-TW" sz="48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zh-TW" sz="48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凡</a:t>
            </a:r>
            <a:r>
              <a:rPr lang="zh-TW" altLang="zh-TW" sz="4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經發現請假事由、證明、家長簽章等有</a:t>
            </a:r>
            <a:r>
              <a:rPr lang="zh-TW" altLang="zh-TW" sz="48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虛偽不實者</a:t>
            </a:r>
            <a:r>
              <a:rPr lang="zh-TW" altLang="zh-TW" sz="4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，除原請假之時日均以曠課論計外，並依校規從嚴議</a:t>
            </a:r>
            <a:r>
              <a:rPr lang="zh-TW" altLang="zh-TW" sz="48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處小過乙次之處分</a:t>
            </a:r>
            <a:endParaRPr lang="zh-TW" altLang="en-US" sz="4800" b="1" u="sng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7527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6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缺曠處理</a:t>
            </a:r>
            <a:endParaRPr lang="zh-TW" altLang="en-US" sz="6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>
          <a:xfrm>
            <a:off x="430308" y="3039035"/>
            <a:ext cx="11389659" cy="3993777"/>
          </a:xfrm>
        </p:spPr>
        <p:txBody>
          <a:bodyPr>
            <a:normAutofit/>
          </a:bodyPr>
          <a:lstStyle/>
          <a:p>
            <a:pPr marL="514350" lvl="0" indent="-514350" defTabSz="914400"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zh-TW" altLang="zh-TW" sz="40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班長</a:t>
            </a:r>
            <a:r>
              <a:rPr lang="zh-TW" altLang="zh-TW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：除於點名簿上記載外，應向導師報告，並在</a:t>
            </a:r>
            <a:r>
              <a:rPr lang="zh-TW" altLang="zh-TW" sz="40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sz="40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節下課時，將缺曠課學生記載於教官室白板上</a:t>
            </a:r>
            <a:r>
              <a:rPr lang="zh-TW" altLang="zh-TW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，請務必確實登記 。</a:t>
            </a:r>
            <a:endParaRPr lang="en-US" altLang="zh-TW" sz="40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lvl="0" indent="-514350" defTabSz="914400"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zh-TW" altLang="zh-TW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每週會定時收到週報表及獎懲資料，若缺曠有問題，請於</a:t>
            </a:r>
            <a:r>
              <a:rPr lang="en-US" altLang="zh-TW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zh-TW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日內至教官室更正。</a:t>
            </a:r>
            <a:endParaRPr lang="en-US" altLang="zh-TW" sz="40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9550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9040" y="1045858"/>
            <a:ext cx="8761413" cy="706964"/>
          </a:xfrm>
        </p:spPr>
        <p:txBody>
          <a:bodyPr/>
          <a:lstStyle/>
          <a:p>
            <a:pPr algn="ctr"/>
            <a:r>
              <a:rPr lang="zh-TW" altLang="en-US" sz="54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北斗家</a:t>
            </a:r>
            <a:r>
              <a:rPr lang="zh-TW" altLang="en-US" sz="54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商校訓</a:t>
            </a:r>
            <a:endParaRPr lang="zh-TW" altLang="en-US" sz="54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39" y="2324100"/>
            <a:ext cx="5400922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710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half" idx="4294967295"/>
          </p:nvPr>
        </p:nvSpPr>
        <p:spPr>
          <a:xfrm>
            <a:off x="0" y="1855694"/>
            <a:ext cx="12192000" cy="5351930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ts val="5000"/>
              </a:lnSpc>
              <a:buFont typeface="+mj-lt"/>
              <a:buAutoNum type="arabicPeriod" startAt="3"/>
            </a:pP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學生「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到校後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無故未到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指定地點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教室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上課或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「課間」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逕自離開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上課地點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教室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，但人仍在校內，除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視同曠課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外，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另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依</a:t>
            </a:r>
            <a:r>
              <a:rPr lang="zh-TW" altLang="zh-TW" sz="4000" dirty="0" smtClean="0">
                <a:latin typeface="標楷體" pitchFamily="65" charset="-120"/>
                <a:ea typeface="標楷體" pitchFamily="65" charset="-120"/>
              </a:rPr>
              <a:t>擾亂秩序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，影響</a:t>
            </a:r>
            <a:r>
              <a:rPr lang="zh-TW" altLang="zh-TW" sz="4000" dirty="0" smtClean="0">
                <a:latin typeface="標楷體" pitchFamily="65" charset="-120"/>
                <a:ea typeface="標楷體" pitchFamily="65" charset="-120"/>
              </a:rPr>
              <a:t>他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zh-TW" sz="40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予以加記小過乙次</a:t>
            </a:r>
            <a:r>
              <a:rPr lang="zh-TW" altLang="zh-TW" sz="4000" dirty="0" smtClean="0">
                <a:latin typeface="標楷體" pitchFamily="65" charset="-120"/>
                <a:ea typeface="標楷體" pitchFamily="65" charset="-120"/>
              </a:rPr>
              <a:t>之處分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；</a:t>
            </a:r>
            <a:r>
              <a:rPr lang="zh-TW" altLang="zh-TW" sz="4000" dirty="0" smtClean="0">
                <a:latin typeface="標楷體" pitchFamily="65" charset="-120"/>
                <a:ea typeface="標楷體" pitchFamily="65" charset="-120"/>
              </a:rPr>
              <a:t>累犯加重處分。</a:t>
            </a:r>
            <a:endParaRPr lang="en-US" altLang="zh-TW" sz="4000" dirty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lnSpc>
                <a:spcPts val="5000"/>
              </a:lnSpc>
              <a:buFont typeface="+mj-lt"/>
              <a:buAutoNum type="arabicPeriod" startAt="3"/>
            </a:pPr>
            <a:r>
              <a:rPr lang="zh-TW" altLang="en-US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週一</a:t>
            </a:r>
            <a:r>
              <a:rPr lang="zh-TW" altLang="en-US" sz="44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、週五升旗</a:t>
            </a:r>
            <a:r>
              <a:rPr lang="zh-TW" altLang="zh-TW" sz="44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遲到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為</a:t>
            </a:r>
            <a:r>
              <a:rPr lang="en-US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07</a:t>
            </a:r>
            <a:r>
              <a:rPr lang="zh-TW" altLang="en-US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點</a:t>
            </a:r>
            <a:r>
              <a:rPr lang="en-US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分，上課遲到為上課</a:t>
            </a:r>
            <a:r>
              <a:rPr lang="en-US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分鐘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重大集會、典禮</a:t>
            </a:r>
            <a:r>
              <a:rPr lang="zh-TW" altLang="zh-TW" sz="4000" dirty="0" smtClean="0">
                <a:latin typeface="標楷體" pitchFamily="65" charset="-120"/>
                <a:ea typeface="標楷體" pitchFamily="65" charset="-120"/>
              </a:rPr>
              <a:t>遲到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累計</a:t>
            </a:r>
            <a:r>
              <a:rPr lang="en-US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次依規定記警吿乙次</a:t>
            </a:r>
            <a:r>
              <a:rPr lang="en-US" altLang="zh-TW" sz="4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400" b="1" u="sng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6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缺曠處理</a:t>
            </a:r>
            <a:endParaRPr lang="zh-TW" altLang="en-US" sz="6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443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6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服裝儀容規定</a:t>
            </a:r>
            <a:endParaRPr lang="zh-TW" altLang="en-US" sz="60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>
          <a:xfrm>
            <a:off x="114301" y="3416301"/>
            <a:ext cx="11823700" cy="3191434"/>
          </a:xfrm>
        </p:spPr>
        <p:txBody>
          <a:bodyPr>
            <a:normAutofit fontScale="85000" lnSpcReduction="10000"/>
          </a:bodyPr>
          <a:lstStyle/>
          <a:p>
            <a:pPr marL="722630" indent="-457200"/>
            <a:r>
              <a:rPr lang="zh-TW" altLang="zh-TW" sz="3200" dirty="0">
                <a:latin typeface="Times New Roman"/>
                <a:ea typeface="標楷體"/>
              </a:rPr>
              <a:t>（一）學生得選擇合宜混合穿著學校校服。但有下列情形之一者</a:t>
            </a:r>
            <a:r>
              <a:rPr lang="zh-TW" altLang="zh-TW" sz="3200" dirty="0" smtClean="0">
                <a:latin typeface="Times New Roman"/>
                <a:ea typeface="標楷體"/>
              </a:rPr>
              <a:t>，</a:t>
            </a:r>
            <a:endParaRPr lang="en-US" altLang="zh-TW" sz="3200" dirty="0" smtClean="0">
              <a:latin typeface="Times New Roman"/>
              <a:ea typeface="標楷體"/>
            </a:endParaRPr>
          </a:p>
          <a:p>
            <a:pPr marL="722630" indent="-457200"/>
            <a:r>
              <a:rPr lang="zh-TW" altLang="en-US" sz="3200" dirty="0">
                <a:latin typeface="Times New Roman"/>
                <a:ea typeface="標楷體"/>
              </a:rPr>
              <a:t> </a:t>
            </a:r>
            <a:r>
              <a:rPr lang="zh-TW" altLang="en-US" sz="3200" dirty="0" smtClean="0">
                <a:latin typeface="Times New Roman"/>
                <a:ea typeface="標楷體"/>
              </a:rPr>
              <a:t>           </a:t>
            </a:r>
            <a:r>
              <a:rPr lang="zh-TW" altLang="zh-TW" sz="3200" dirty="0" smtClean="0">
                <a:latin typeface="Times New Roman"/>
                <a:ea typeface="標楷體"/>
              </a:rPr>
              <a:t>應</a:t>
            </a:r>
            <a:r>
              <a:rPr lang="zh-TW" altLang="zh-TW" sz="3200" dirty="0">
                <a:latin typeface="Times New Roman"/>
                <a:ea typeface="標楷體"/>
              </a:rPr>
              <a:t>遵守學校統一規定：</a:t>
            </a:r>
            <a:r>
              <a:rPr lang="en-US" altLang="zh-TW" sz="3200" dirty="0">
                <a:latin typeface="Times New Roman"/>
                <a:ea typeface="標楷體"/>
              </a:rPr>
              <a:t> </a:t>
            </a:r>
            <a:endParaRPr lang="zh-TW" altLang="zh-TW" sz="3200" dirty="0">
              <a:latin typeface="Times New Roman"/>
            </a:endParaRPr>
          </a:p>
          <a:p>
            <a:pPr marL="1014730" indent="-228600">
              <a:tabLst>
                <a:tab pos="951230" algn="l"/>
              </a:tabLst>
            </a:pPr>
            <a:r>
              <a:rPr lang="en-US" altLang="zh-TW" sz="3200" dirty="0">
                <a:latin typeface="標楷體"/>
              </a:rPr>
              <a:t>1</a:t>
            </a:r>
            <a:r>
              <a:rPr lang="zh-TW" altLang="zh-TW" sz="3200" dirty="0">
                <a:latin typeface="Times New Roman"/>
                <a:ea typeface="標楷體"/>
              </a:rPr>
              <a:t>、重要之活動，例如週會、開學典禮、畢業典禮、校慶、</a:t>
            </a:r>
            <a:r>
              <a:rPr lang="zh-TW" altLang="zh-TW" sz="3200" dirty="0" smtClean="0">
                <a:latin typeface="Times New Roman"/>
                <a:ea typeface="標楷體"/>
              </a:rPr>
              <a:t>休業</a:t>
            </a:r>
            <a:endParaRPr lang="en-US" altLang="zh-TW" sz="3200" dirty="0" smtClean="0">
              <a:latin typeface="Times New Roman"/>
              <a:ea typeface="標楷體"/>
            </a:endParaRPr>
          </a:p>
          <a:p>
            <a:pPr marL="1014730" indent="-228600">
              <a:tabLst>
                <a:tab pos="951230" algn="l"/>
              </a:tabLst>
            </a:pPr>
            <a:r>
              <a:rPr lang="zh-TW" altLang="en-US" sz="3200" dirty="0">
                <a:latin typeface="Times New Roman"/>
                <a:ea typeface="標楷體"/>
              </a:rPr>
              <a:t> </a:t>
            </a:r>
            <a:r>
              <a:rPr lang="zh-TW" altLang="en-US" sz="3200" dirty="0" smtClean="0">
                <a:latin typeface="Times New Roman"/>
                <a:ea typeface="標楷體"/>
              </a:rPr>
              <a:t>     </a:t>
            </a:r>
            <a:r>
              <a:rPr lang="zh-TW" altLang="zh-TW" sz="3200" dirty="0" smtClean="0">
                <a:latin typeface="Times New Roman"/>
                <a:ea typeface="標楷體"/>
              </a:rPr>
              <a:t>式</a:t>
            </a:r>
            <a:r>
              <a:rPr lang="zh-TW" altLang="zh-TW" sz="3200" dirty="0">
                <a:latin typeface="Times New Roman"/>
                <a:ea typeface="標楷體"/>
              </a:rPr>
              <a:t>、校外參訪、校外受獎或參加競賽、國際或校際交流活動等。</a:t>
            </a:r>
            <a:r>
              <a:rPr lang="en-US" altLang="zh-TW" sz="3200" dirty="0">
                <a:latin typeface="Times New Roman"/>
                <a:ea typeface="標楷體"/>
              </a:rPr>
              <a:t> </a:t>
            </a:r>
            <a:endParaRPr lang="zh-TW" altLang="zh-TW" sz="3200" dirty="0">
              <a:latin typeface="Times New Roman"/>
            </a:endParaRPr>
          </a:p>
          <a:p>
            <a:pPr marL="1014730" indent="-228600">
              <a:tabLst>
                <a:tab pos="951230" algn="l"/>
              </a:tabLst>
            </a:pPr>
            <a:r>
              <a:rPr lang="en-US" altLang="zh-TW" sz="3200" dirty="0">
                <a:latin typeface="標楷體"/>
              </a:rPr>
              <a:t>2</a:t>
            </a:r>
            <a:r>
              <a:rPr lang="zh-TW" altLang="zh-TW" sz="3200" dirty="0">
                <a:latin typeface="Times New Roman"/>
                <a:ea typeface="標楷體"/>
              </a:rPr>
              <a:t>、體育課時，應穿著學校運動服，並應穿著運動鞋。</a:t>
            </a:r>
            <a:r>
              <a:rPr lang="en-US" altLang="zh-TW" sz="3200" dirty="0">
                <a:latin typeface="Times New Roman"/>
                <a:ea typeface="標楷體"/>
              </a:rPr>
              <a:t> </a:t>
            </a:r>
            <a:endParaRPr lang="zh-TW" altLang="zh-TW" sz="3200" dirty="0">
              <a:latin typeface="Times New Roman"/>
            </a:endParaRPr>
          </a:p>
          <a:p>
            <a:pPr marL="1014730" indent="-228600">
              <a:tabLst>
                <a:tab pos="951230" algn="l"/>
              </a:tabLst>
            </a:pPr>
            <a:r>
              <a:rPr lang="en-US" altLang="zh-TW" sz="3200" dirty="0">
                <a:latin typeface="標楷體"/>
              </a:rPr>
              <a:t>3</a:t>
            </a:r>
            <a:r>
              <a:rPr lang="zh-TW" altLang="zh-TW" sz="3200" dirty="0">
                <a:latin typeface="Times New Roman"/>
                <a:ea typeface="標楷體"/>
              </a:rPr>
              <a:t>、為維護實習或實驗安全，實習或實驗課程時，應穿著實習、實驗服裝。</a:t>
            </a:r>
            <a:r>
              <a:rPr lang="en-US" altLang="zh-TW" sz="3200" dirty="0">
                <a:latin typeface="Times New Roman"/>
                <a:ea typeface="標楷體"/>
              </a:rPr>
              <a:t> </a:t>
            </a:r>
            <a:endParaRPr lang="zh-TW" altLang="zh-TW" sz="3200" dirty="0">
              <a:latin typeface="Times New Roman"/>
            </a:endParaRPr>
          </a:p>
          <a:p>
            <a:pPr marL="514350" lvl="0" indent="-514350" defTabSz="914400">
              <a:spcBef>
                <a:spcPct val="20000"/>
              </a:spcBef>
              <a:buClrTx/>
              <a:buSzTx/>
              <a:buFont typeface="+mj-lt"/>
              <a:buAutoNum type="arabicPeriod"/>
            </a:pP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5441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6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服裝儀容規定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9901" y="3543300"/>
            <a:ext cx="11214100" cy="2476500"/>
          </a:xfrm>
        </p:spPr>
        <p:txBody>
          <a:bodyPr>
            <a:normAutofit/>
          </a:bodyPr>
          <a:lstStyle/>
          <a:p>
            <a:pPr marL="789305" indent="-490855"/>
            <a:r>
              <a:rPr lang="zh-TW" altLang="zh-TW" sz="2800" dirty="0">
                <a:latin typeface="Times New Roman"/>
                <a:ea typeface="標楷體"/>
              </a:rPr>
              <a:t>（二）國定假日、例假日、寒假、暑假，學生到校自習或參加課業</a:t>
            </a:r>
            <a:r>
              <a:rPr lang="zh-TW" altLang="zh-TW" sz="2800" dirty="0" smtClean="0">
                <a:latin typeface="Times New Roman"/>
                <a:ea typeface="標楷體"/>
              </a:rPr>
              <a:t>輔</a:t>
            </a:r>
            <a:endParaRPr lang="en-US" altLang="zh-TW" sz="2800" dirty="0" smtClean="0">
              <a:latin typeface="Times New Roman"/>
              <a:ea typeface="標楷體"/>
            </a:endParaRPr>
          </a:p>
          <a:p>
            <a:pPr marL="789305" indent="-490855"/>
            <a:r>
              <a:rPr lang="zh-TW" altLang="en-US" sz="2800" dirty="0">
                <a:latin typeface="Times New Roman"/>
                <a:ea typeface="標楷體"/>
              </a:rPr>
              <a:t> </a:t>
            </a:r>
            <a:r>
              <a:rPr lang="zh-TW" altLang="en-US" sz="2800" dirty="0" smtClean="0">
                <a:latin typeface="Times New Roman"/>
                <a:ea typeface="標楷體"/>
              </a:rPr>
              <a:t>           </a:t>
            </a:r>
            <a:r>
              <a:rPr lang="zh-TW" altLang="zh-TW" sz="2800" dirty="0" smtClean="0">
                <a:latin typeface="Times New Roman"/>
                <a:ea typeface="標楷體"/>
              </a:rPr>
              <a:t>導</a:t>
            </a:r>
            <a:r>
              <a:rPr lang="zh-TW" altLang="zh-TW" sz="2800" dirty="0">
                <a:latin typeface="Times New Roman"/>
                <a:ea typeface="標楷體"/>
              </a:rPr>
              <a:t>、補考、重補修、補救教學者，應穿著學校校服；參加校</a:t>
            </a:r>
            <a:r>
              <a:rPr lang="zh-TW" altLang="zh-TW" sz="2800" dirty="0" smtClean="0">
                <a:latin typeface="Times New Roman"/>
                <a:ea typeface="標楷體"/>
              </a:rPr>
              <a:t>內</a:t>
            </a:r>
            <a:endParaRPr lang="en-US" altLang="zh-TW" sz="2800" dirty="0" smtClean="0">
              <a:latin typeface="Times New Roman"/>
              <a:ea typeface="標楷體"/>
            </a:endParaRPr>
          </a:p>
          <a:p>
            <a:pPr marL="789305" indent="-490855"/>
            <a:r>
              <a:rPr lang="zh-TW" altLang="en-US" sz="2800" dirty="0">
                <a:latin typeface="Times New Roman"/>
                <a:ea typeface="標楷體"/>
              </a:rPr>
              <a:t> </a:t>
            </a:r>
            <a:r>
              <a:rPr lang="zh-TW" altLang="en-US" sz="2800" dirty="0" smtClean="0">
                <a:latin typeface="Times New Roman"/>
                <a:ea typeface="標楷體"/>
              </a:rPr>
              <a:t>           </a:t>
            </a:r>
            <a:r>
              <a:rPr lang="zh-TW" altLang="zh-TW" sz="2800" dirty="0" smtClean="0">
                <a:latin typeface="Times New Roman"/>
                <a:ea typeface="標楷體"/>
              </a:rPr>
              <a:t>其他</a:t>
            </a:r>
            <a:r>
              <a:rPr lang="zh-TW" altLang="zh-TW" sz="2800" dirty="0">
                <a:latin typeface="Times New Roman"/>
                <a:ea typeface="標楷體"/>
              </a:rPr>
              <a:t>活動者，得穿著學校校服，並應攜帶可資識別學生身分</a:t>
            </a:r>
            <a:r>
              <a:rPr lang="zh-TW" altLang="zh-TW" sz="2800" dirty="0" smtClean="0">
                <a:latin typeface="Times New Roman"/>
                <a:ea typeface="標楷體"/>
              </a:rPr>
              <a:t>之</a:t>
            </a:r>
            <a:endParaRPr lang="en-US" altLang="zh-TW" sz="2800" dirty="0" smtClean="0">
              <a:latin typeface="Times New Roman"/>
              <a:ea typeface="標楷體"/>
            </a:endParaRPr>
          </a:p>
          <a:p>
            <a:pPr marL="789305" indent="-490855"/>
            <a:r>
              <a:rPr lang="zh-TW" altLang="en-US" sz="2800" dirty="0">
                <a:latin typeface="Times New Roman"/>
                <a:ea typeface="標楷體"/>
              </a:rPr>
              <a:t> </a:t>
            </a:r>
            <a:r>
              <a:rPr lang="zh-TW" altLang="en-US" sz="2800" dirty="0" smtClean="0">
                <a:latin typeface="Times New Roman"/>
                <a:ea typeface="標楷體"/>
              </a:rPr>
              <a:t>           </a:t>
            </a:r>
            <a:r>
              <a:rPr lang="zh-TW" altLang="zh-TW" sz="2800" dirty="0" smtClean="0">
                <a:latin typeface="Times New Roman"/>
                <a:ea typeface="標楷體"/>
              </a:rPr>
              <a:t>證件</a:t>
            </a:r>
            <a:r>
              <a:rPr lang="zh-TW" altLang="zh-TW" sz="2800" dirty="0">
                <a:latin typeface="Times New Roman"/>
                <a:ea typeface="標楷體"/>
              </a:rPr>
              <a:t>，以供查驗。</a:t>
            </a:r>
            <a:r>
              <a:rPr lang="en-US" altLang="zh-TW" sz="2800" dirty="0">
                <a:latin typeface="Times New Roman"/>
                <a:ea typeface="標楷體"/>
              </a:rPr>
              <a:t> </a:t>
            </a:r>
            <a:endParaRPr lang="zh-TW" altLang="zh-TW" sz="2800" dirty="0">
              <a:latin typeface="Times New Roman"/>
            </a:endParaRPr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53048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6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服裝儀容規定</a:t>
            </a:r>
            <a:endParaRPr lang="zh-TW" altLang="en-US" sz="6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3401" y="3543300"/>
            <a:ext cx="11074400" cy="2476500"/>
          </a:xfrm>
        </p:spPr>
        <p:txBody>
          <a:bodyPr>
            <a:normAutofit/>
          </a:bodyPr>
          <a:lstStyle/>
          <a:p>
            <a:pPr marL="789305" indent="-490855"/>
            <a:r>
              <a:rPr lang="zh-TW" altLang="zh-TW" sz="2700" dirty="0" smtClean="0">
                <a:latin typeface="Times New Roman"/>
                <a:ea typeface="標楷體"/>
              </a:rPr>
              <a:t>（三）學生得依個人對天氣冷、熱之感受，選擇穿著長短袖或長短褲</a:t>
            </a:r>
            <a:endParaRPr lang="en-US" altLang="zh-TW" sz="2700" dirty="0" smtClean="0">
              <a:latin typeface="Times New Roman"/>
              <a:ea typeface="標楷體"/>
            </a:endParaRPr>
          </a:p>
          <a:p>
            <a:pPr marL="789305" indent="-490855"/>
            <a:r>
              <a:rPr lang="zh-TW" altLang="en-US" sz="2700" dirty="0" smtClean="0">
                <a:latin typeface="Times New Roman"/>
                <a:ea typeface="標楷體"/>
              </a:rPr>
              <a:t>            </a:t>
            </a:r>
            <a:r>
              <a:rPr lang="zh-TW" altLang="zh-TW" sz="2700" dirty="0" smtClean="0">
                <a:latin typeface="Times New Roman"/>
                <a:ea typeface="標楷體"/>
              </a:rPr>
              <a:t>校服。天氣寒冷時，學校應開放學生在校服內及外均可加穿保</a:t>
            </a:r>
            <a:endParaRPr lang="en-US" altLang="zh-TW" sz="2700" dirty="0" smtClean="0">
              <a:latin typeface="Times New Roman"/>
              <a:ea typeface="標楷體"/>
            </a:endParaRPr>
          </a:p>
          <a:p>
            <a:pPr marL="789305" indent="-490855"/>
            <a:r>
              <a:rPr lang="zh-TW" altLang="en-US" sz="2700" dirty="0" smtClean="0">
                <a:latin typeface="Times New Roman"/>
                <a:ea typeface="標楷體"/>
              </a:rPr>
              <a:t>             </a:t>
            </a:r>
            <a:r>
              <a:rPr lang="zh-TW" altLang="zh-TW" sz="2700" dirty="0" smtClean="0">
                <a:latin typeface="Times New Roman"/>
                <a:ea typeface="標楷體"/>
              </a:rPr>
              <a:t>暖衣物，例如便服外套、帽</a:t>
            </a:r>
            <a:r>
              <a:rPr lang="en-US" altLang="zh-TW" sz="2700" dirty="0" smtClean="0">
                <a:latin typeface="Times New Roman"/>
                <a:ea typeface="標楷體"/>
              </a:rPr>
              <a:t>T</a:t>
            </a:r>
            <a:r>
              <a:rPr lang="zh-TW" altLang="zh-TW" sz="2700" dirty="0" smtClean="0">
                <a:latin typeface="Times New Roman"/>
                <a:ea typeface="標楷體"/>
              </a:rPr>
              <a:t>、毛線衣、圍巾、手套、帽子等，</a:t>
            </a:r>
            <a:endParaRPr lang="en-US" altLang="zh-TW" sz="2700" dirty="0" smtClean="0">
              <a:latin typeface="Times New Roman"/>
              <a:ea typeface="標楷體"/>
            </a:endParaRPr>
          </a:p>
          <a:p>
            <a:pPr marL="789305" indent="-490855"/>
            <a:r>
              <a:rPr lang="zh-TW" altLang="en-US" sz="2700" dirty="0" smtClean="0">
                <a:latin typeface="Times New Roman"/>
                <a:ea typeface="標楷體"/>
              </a:rPr>
              <a:t>             </a:t>
            </a:r>
            <a:r>
              <a:rPr lang="zh-TW" altLang="zh-TW" sz="2700" dirty="0" smtClean="0">
                <a:latin typeface="Times New Roman"/>
                <a:ea typeface="標楷體"/>
              </a:rPr>
              <a:t>惟需能一眼識別是否為學生，以維校園安全。</a:t>
            </a:r>
            <a:r>
              <a:rPr lang="en-US" altLang="zh-TW" sz="2700" dirty="0" smtClean="0">
                <a:latin typeface="Times New Roman"/>
                <a:ea typeface="標楷體"/>
              </a:rPr>
              <a:t> </a:t>
            </a:r>
            <a:endParaRPr lang="zh-TW" altLang="zh-TW" sz="2700" dirty="0" smtClean="0">
              <a:latin typeface="Times New Roman"/>
            </a:endParaRPr>
          </a:p>
          <a:p>
            <a:endParaRPr lang="zh-TW" altLang="en-US" sz="2700" dirty="0"/>
          </a:p>
        </p:txBody>
      </p:sp>
    </p:spTree>
    <p:extLst>
      <p:ext uri="{BB962C8B-B14F-4D97-AF65-F5344CB8AC3E}">
        <p14:creationId xmlns:p14="http://schemas.microsoft.com/office/powerpoint/2010/main" val="3989568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6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服裝儀容規定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54955" y="2540000"/>
            <a:ext cx="8825659" cy="38481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zh-TW" sz="2700" dirty="0">
                <a:latin typeface="標楷體" pitchFamily="65" charset="-120"/>
                <a:ea typeface="標楷體" pitchFamily="65" charset="-120"/>
              </a:rPr>
              <a:t>（四）上學、放學及在校期間，學生得穿皮鞋或運動鞋；非</a:t>
            </a:r>
            <a:r>
              <a:rPr lang="zh-TW" altLang="zh-TW" sz="2700" dirty="0" smtClean="0">
                <a:latin typeface="標楷體" pitchFamily="65" charset="-120"/>
                <a:ea typeface="標楷體" pitchFamily="65" charset="-120"/>
              </a:rPr>
              <a:t>有</a:t>
            </a:r>
            <a:endParaRPr lang="en-US" altLang="zh-TW" sz="27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700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zh-TW" sz="2700" dirty="0" smtClean="0">
                <a:latin typeface="標楷體" pitchFamily="65" charset="-120"/>
                <a:ea typeface="標楷體" pitchFamily="65" charset="-120"/>
              </a:rPr>
              <a:t>正當</a:t>
            </a:r>
            <a:r>
              <a:rPr lang="zh-TW" altLang="zh-TW" sz="2700" dirty="0">
                <a:latin typeface="標楷體" pitchFamily="65" charset="-120"/>
                <a:ea typeface="標楷體" pitchFamily="65" charset="-120"/>
              </a:rPr>
              <a:t>理由，不得穿著拖鞋或打赤腳。</a:t>
            </a:r>
            <a:r>
              <a:rPr lang="en-US" altLang="zh-TW" sz="2700" dirty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zh-TW" sz="27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zh-TW" sz="2700" dirty="0">
                <a:latin typeface="標楷體" pitchFamily="65" charset="-120"/>
                <a:ea typeface="標楷體" pitchFamily="65" charset="-120"/>
              </a:rPr>
              <a:t>（五）除為防止危害學生安全、健康、公共衛生或防止疾病</a:t>
            </a:r>
            <a:r>
              <a:rPr lang="zh-TW" altLang="zh-TW" sz="2700" dirty="0" smtClean="0">
                <a:latin typeface="標楷體" pitchFamily="65" charset="-120"/>
                <a:ea typeface="標楷體" pitchFamily="65" charset="-120"/>
              </a:rPr>
              <a:t>傳</a:t>
            </a:r>
            <a:endParaRPr lang="en-US" altLang="zh-TW" sz="27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700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zh-TW" sz="2700" dirty="0" smtClean="0">
                <a:latin typeface="標楷體" pitchFamily="65" charset="-120"/>
                <a:ea typeface="標楷體" pitchFamily="65" charset="-120"/>
              </a:rPr>
              <a:t>染</a:t>
            </a:r>
            <a:r>
              <a:rPr lang="zh-TW" altLang="zh-TW" sz="2700" dirty="0">
                <a:latin typeface="標楷體" pitchFamily="65" charset="-120"/>
                <a:ea typeface="標楷體" pitchFamily="65" charset="-120"/>
              </a:rPr>
              <a:t>所必要者外，學校不得限制學生髮式</a:t>
            </a:r>
            <a:r>
              <a:rPr lang="zh-TW" altLang="zh-TW" sz="27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7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◆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參與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實習或實驗課程時，學生未穿著實習、實驗服裝，或違反學校對該課程之髮式規定者，為防止危害學生安全或健康，必要時，學校得限制或禁止學生參與該次課程之實作。</a:t>
            </a:r>
            <a:endParaRPr lang="zh-TW" altLang="en-US" sz="27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3436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177800" y="96838"/>
            <a:ext cx="8761413" cy="70802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男同學</a:t>
            </a:r>
            <a:endParaRPr lang="zh-TW" altLang="en-US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內容版面配置區 8" descr="男生制服短袖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876301"/>
            <a:ext cx="5807075" cy="5791200"/>
          </a:xfrm>
        </p:spPr>
      </p:pic>
      <p:pic>
        <p:nvPicPr>
          <p:cNvPr id="11" name="圖片 10" descr="男生運動短袖短褲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1633" y="939800"/>
            <a:ext cx="5756251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2017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65100" y="185738"/>
            <a:ext cx="8761413" cy="70802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男同學</a:t>
            </a:r>
            <a:endParaRPr lang="zh-TW" altLang="en-US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 descr="男生制服長袖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117600"/>
            <a:ext cx="6030913" cy="5740400"/>
          </a:xfrm>
        </p:spPr>
      </p:pic>
      <p:pic>
        <p:nvPicPr>
          <p:cNvPr id="6" name="內容版面配置區 5" descr="男生制服背心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165850" y="1181100"/>
            <a:ext cx="5822950" cy="5676900"/>
          </a:xfrm>
        </p:spPr>
      </p:pic>
    </p:spTree>
    <p:extLst>
      <p:ext uri="{BB962C8B-B14F-4D97-AF65-F5344CB8AC3E}">
        <p14:creationId xmlns:p14="http://schemas.microsoft.com/office/powerpoint/2010/main" val="1556763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27000" y="147638"/>
            <a:ext cx="8761413" cy="70802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男同學</a:t>
            </a:r>
            <a:endParaRPr lang="zh-TW" altLang="en-US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 descr="男生制服外套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876300"/>
            <a:ext cx="5465763" cy="5894388"/>
          </a:xfrm>
        </p:spPr>
      </p:pic>
      <p:pic>
        <p:nvPicPr>
          <p:cNvPr id="6" name="內容版面配置區 5" descr="男生運動外套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773738" y="939800"/>
            <a:ext cx="5948362" cy="5727700"/>
          </a:xfrm>
        </p:spPr>
      </p:pic>
    </p:spTree>
    <p:extLst>
      <p:ext uri="{BB962C8B-B14F-4D97-AF65-F5344CB8AC3E}">
        <p14:creationId xmlns:p14="http://schemas.microsoft.com/office/powerpoint/2010/main" val="3288700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27000" y="160338"/>
            <a:ext cx="8761413" cy="70802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女同學</a:t>
            </a:r>
            <a:endParaRPr lang="zh-TW" altLang="en-US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 descr="女生制服短袖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028700"/>
            <a:ext cx="5376863" cy="5740400"/>
          </a:xfrm>
        </p:spPr>
      </p:pic>
      <p:pic>
        <p:nvPicPr>
          <p:cNvPr id="6" name="內容版面配置區 5" descr="女生運動短褲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681663" y="1206500"/>
            <a:ext cx="5722937" cy="5397500"/>
          </a:xfrm>
        </p:spPr>
      </p:pic>
    </p:spTree>
    <p:extLst>
      <p:ext uri="{BB962C8B-B14F-4D97-AF65-F5344CB8AC3E}">
        <p14:creationId xmlns:p14="http://schemas.microsoft.com/office/powerpoint/2010/main" val="516404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79400" y="350838"/>
            <a:ext cx="8761413" cy="706437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女同學</a:t>
            </a:r>
            <a:endParaRPr lang="zh-TW" altLang="en-US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idx="4294967295"/>
          </p:nvPr>
        </p:nvSpPr>
        <p:spPr>
          <a:xfrm>
            <a:off x="165100" y="3003550"/>
            <a:ext cx="2208213" cy="639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長袖制服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長制服女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62200" y="1325563"/>
            <a:ext cx="2519363" cy="4486275"/>
          </a:xfrm>
        </p:spPr>
      </p:pic>
      <p:sp>
        <p:nvSpPr>
          <p:cNvPr id="12" name="文字版面配置區 11"/>
          <p:cNvSpPr>
            <a:spLocks noGrp="1"/>
          </p:cNvSpPr>
          <p:nvPr>
            <p:ph type="body" sz="quarter" idx="4294967295"/>
          </p:nvPr>
        </p:nvSpPr>
        <p:spPr>
          <a:xfrm>
            <a:off x="9202738" y="3011488"/>
            <a:ext cx="2989262" cy="639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長袖制服加毛衣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內容版面配置區 9" descr="長制服背心女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623050" y="1312863"/>
            <a:ext cx="2520950" cy="4486275"/>
          </a:xfrm>
        </p:spPr>
      </p:pic>
    </p:spTree>
    <p:extLst>
      <p:ext uri="{BB962C8B-B14F-4D97-AF65-F5344CB8AC3E}">
        <p14:creationId xmlns:p14="http://schemas.microsoft.com/office/powerpoint/2010/main" val="1995434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簡報大綱</a:t>
            </a:r>
            <a:endParaRPr lang="zh-TW" altLang="en-US" sz="54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idx="1"/>
          </p:nvPr>
        </p:nvSpPr>
        <p:spPr>
          <a:xfrm>
            <a:off x="609599" y="2324100"/>
            <a:ext cx="11252201" cy="425450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一、校園簡介</a:t>
            </a:r>
            <a:r>
              <a:rPr lang="en-US" altLang="zh-TW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二、生活規範</a:t>
            </a:r>
            <a:r>
              <a:rPr lang="en-US" altLang="zh-TW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請假規定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缺曠處理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服裝儀容規定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生活秩序榮譽競賽</a:t>
            </a:r>
            <a:endParaRPr lang="en-US" altLang="zh-TW" sz="32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三、學產基金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四、專車搭乘申請</a:t>
            </a:r>
            <a:endParaRPr lang="zh-TW" altLang="en-US" sz="3200" dirty="0" smtClean="0"/>
          </a:p>
          <a:p>
            <a:pPr marL="0" indent="0">
              <a:buNone/>
            </a:pP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32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32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生活學習規範</a:t>
            </a:r>
            <a:endParaRPr lang="en-US" altLang="zh-TW" sz="32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獎懲紀錄查詢</a:t>
            </a:r>
            <a:endParaRPr lang="en-US" altLang="zh-TW" sz="32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七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本學期重要活動</a:t>
            </a:r>
            <a: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sz="32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7948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568325"/>
            <a:ext cx="8761413" cy="70643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女同學</a:t>
            </a:r>
            <a:endParaRPr lang="zh-TW" altLang="en-US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0" y="2638425"/>
            <a:ext cx="2476500" cy="5762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女生制服外套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冬外套女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52700" y="1211730"/>
            <a:ext cx="3308350" cy="5191125"/>
          </a:xfrm>
        </p:spPr>
      </p:pic>
      <p:pic>
        <p:nvPicPr>
          <p:cNvPr id="1026" name="Picture 2" descr="C:\102-1溫更換電腦\溫馨生輔組\59.新生報到(制服)\服裝樣式\女生運動外套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4173" y="1059330"/>
            <a:ext cx="4872380" cy="5540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74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65" y="1893308"/>
            <a:ext cx="5797635" cy="350419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" y="1893308"/>
            <a:ext cx="5791201" cy="3593092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 idx="4294967295"/>
          </p:nvPr>
        </p:nvSpPr>
        <p:spPr>
          <a:xfrm>
            <a:off x="952500" y="490538"/>
            <a:ext cx="8761413" cy="708025"/>
          </a:xfrm>
        </p:spPr>
        <p:txBody>
          <a:bodyPr/>
          <a:lstStyle/>
          <a:p>
            <a:r>
              <a:rPr lang="zh-TW" altLang="zh-TW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制服學號繡製範例</a:t>
            </a:r>
            <a:endParaRPr lang="zh-TW" altLang="en-US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463427"/>
              </p:ext>
            </p:extLst>
          </p:nvPr>
        </p:nvGraphicFramePr>
        <p:xfrm>
          <a:off x="0" y="1772816"/>
          <a:ext cx="12192000" cy="4780384"/>
        </p:xfrm>
        <a:graphic>
          <a:graphicData uri="http://schemas.openxmlformats.org/drawingml/2006/table">
            <a:tbl>
              <a:tblPr/>
              <a:tblGrid>
                <a:gridCol w="6094116"/>
                <a:gridCol w="6097884"/>
              </a:tblGrid>
              <a:tr h="38279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TW" sz="12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7893" marR="6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66725" algn="l"/>
                        </a:tabLst>
                      </a:pPr>
                      <a:endParaRPr lang="en-US" sz="1800" kern="100" dirty="0"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67893" marR="6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u="sng" kern="100" dirty="0">
                          <a:latin typeface="Times New Roman"/>
                          <a:ea typeface="標楷體"/>
                          <a:cs typeface="Times New Roman"/>
                        </a:rPr>
                        <a:t>女生制服襯杉、外套繡學號範例；女生不繡</a:t>
                      </a:r>
                      <a:r>
                        <a:rPr lang="zh-TW" sz="2800" u="sng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名字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7893" marR="6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u="sng" kern="100" dirty="0">
                          <a:latin typeface="Times New Roman"/>
                          <a:ea typeface="標楷體"/>
                          <a:cs typeface="Times New Roman"/>
                        </a:rPr>
                        <a:t>男生制服襯杉、外套繡學號範例；男生繡名字</a:t>
                      </a:r>
                      <a:r>
                        <a:rPr lang="en-US" sz="2800" u="sng" kern="100" dirty="0">
                          <a:latin typeface="Times New Roman"/>
                          <a:ea typeface="標楷體"/>
                          <a:cs typeface="Times New Roman"/>
                        </a:rPr>
                        <a:t>(</a:t>
                      </a:r>
                      <a:r>
                        <a:rPr lang="zh-TW" sz="2800" u="sng" kern="100" dirty="0">
                          <a:latin typeface="Times New Roman"/>
                          <a:ea typeface="標楷體"/>
                          <a:cs typeface="Times New Roman"/>
                        </a:rPr>
                        <a:t>含運動服</a:t>
                      </a:r>
                      <a:r>
                        <a:rPr lang="en-US" sz="2800" u="sng" kern="100" dirty="0" smtClean="0">
                          <a:latin typeface="Times New Roman"/>
                          <a:ea typeface="標楷體"/>
                          <a:cs typeface="Times New Roman"/>
                        </a:rPr>
                        <a:t>)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7893" marR="6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文字方塊 19"/>
          <p:cNvSpPr txBox="1"/>
          <p:nvPr/>
        </p:nvSpPr>
        <p:spPr>
          <a:xfrm>
            <a:off x="4249045" y="3054799"/>
            <a:ext cx="396044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kern="100" dirty="0">
                <a:solidFill>
                  <a:srgbClr val="0000FF"/>
                </a:solidFill>
                <a:latin typeface="標楷體"/>
              </a:rPr>
              <a:t>       </a:t>
            </a:r>
            <a:r>
              <a:rPr lang="zh-TW" altLang="zh-TW" b="1" kern="100" spc="100" dirty="0">
                <a:solidFill>
                  <a:srgbClr val="0000FF"/>
                </a:solidFill>
                <a:latin typeface="Times New Roman"/>
                <a:ea typeface="標楷體"/>
              </a:rPr>
              <a:t>國立北斗家商</a:t>
            </a:r>
            <a:r>
              <a:rPr lang="zh-TW" altLang="zh-TW" b="1" kern="100" dirty="0">
                <a:solidFill>
                  <a:srgbClr val="000080"/>
                </a:solidFill>
                <a:latin typeface="Times New Roman"/>
                <a:ea typeface="標楷體"/>
              </a:rPr>
              <a:t> </a:t>
            </a:r>
            <a:r>
              <a:rPr lang="en-US" altLang="zh-TW" b="1" kern="100" dirty="0">
                <a:solidFill>
                  <a:srgbClr val="000080"/>
                </a:solidFill>
                <a:latin typeface="Times New Roman"/>
                <a:ea typeface="標楷體"/>
              </a:rPr>
              <a:t>    </a:t>
            </a:r>
            <a:r>
              <a:rPr lang="zh-TW" altLang="zh-TW" b="1" kern="100" dirty="0">
                <a:solidFill>
                  <a:srgbClr val="0000FF"/>
                </a:solidFill>
                <a:latin typeface="Times New Roman"/>
                <a:ea typeface="標楷體"/>
              </a:rPr>
              <a:t>藍色</a:t>
            </a:r>
            <a:endParaRPr lang="zh-TW" altLang="zh-TW" sz="1200" kern="100" dirty="0">
              <a:latin typeface="Times New Roman"/>
            </a:endParaRPr>
          </a:p>
          <a:p>
            <a:pPr algn="ctr"/>
            <a:r>
              <a:rPr lang="zh-TW" altLang="zh-TW" b="1" u="sng" kern="100" dirty="0">
                <a:solidFill>
                  <a:srgbClr val="FF0000"/>
                </a:solidFill>
                <a:latin typeface="Times New Roman"/>
                <a:ea typeface="標楷體"/>
              </a:rPr>
              <a:t>商</a:t>
            </a:r>
            <a:r>
              <a:rPr lang="zh-TW" altLang="zh-TW" b="1" kern="100" dirty="0">
                <a:latin typeface="Times New Roman"/>
                <a:ea typeface="標楷體"/>
              </a:rPr>
              <a:t> </a:t>
            </a:r>
            <a:r>
              <a:rPr lang="en-US" altLang="zh-TW" b="1" kern="100" dirty="0" smtClean="0">
                <a:latin typeface="Times New Roman"/>
                <a:ea typeface="標楷體"/>
              </a:rPr>
              <a:t>0</a:t>
            </a:r>
            <a:r>
              <a:rPr lang="en-US" altLang="zh-TW" b="1" u="sng" kern="100" dirty="0" smtClean="0">
                <a:solidFill>
                  <a:srgbClr val="0000FF"/>
                </a:solidFill>
                <a:latin typeface="Times New Roman"/>
                <a:ea typeface="標楷體"/>
              </a:rPr>
              <a:t> </a:t>
            </a:r>
            <a:r>
              <a:rPr lang="en-US" altLang="zh-TW" b="1" u="sng" kern="100" dirty="0">
                <a:solidFill>
                  <a:srgbClr val="0000FF"/>
                </a:solidFill>
                <a:latin typeface="Times New Roman"/>
                <a:ea typeface="標楷體"/>
              </a:rPr>
              <a:t>1 1 1 0 1</a:t>
            </a:r>
            <a:r>
              <a:rPr lang="en-US" altLang="zh-TW" b="1" kern="100" dirty="0">
                <a:solidFill>
                  <a:srgbClr val="333399"/>
                </a:solidFill>
                <a:latin typeface="Times New Roman"/>
                <a:ea typeface="標楷體"/>
              </a:rPr>
              <a:t> </a:t>
            </a:r>
            <a:endParaRPr lang="zh-TW" altLang="zh-TW" sz="1200" kern="1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752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 idx="4294967295"/>
          </p:nvPr>
        </p:nvSpPr>
        <p:spPr>
          <a:xfrm>
            <a:off x="378212" y="693738"/>
            <a:ext cx="8761413" cy="708025"/>
          </a:xfrm>
        </p:spPr>
        <p:txBody>
          <a:bodyPr/>
          <a:lstStyle/>
          <a:p>
            <a:r>
              <a:rPr lang="zh-TW" altLang="zh-TW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制服學號繡製範例</a:t>
            </a:r>
            <a:endParaRPr lang="zh-TW" altLang="en-US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550310"/>
              </p:ext>
            </p:extLst>
          </p:nvPr>
        </p:nvGraphicFramePr>
        <p:xfrm>
          <a:off x="370935" y="1768416"/>
          <a:ext cx="11688792" cy="4835584"/>
        </p:xfrm>
        <a:graphic>
          <a:graphicData uri="http://schemas.openxmlformats.org/drawingml/2006/table">
            <a:tbl>
              <a:tblPr/>
              <a:tblGrid>
                <a:gridCol w="5842588"/>
                <a:gridCol w="5846204"/>
              </a:tblGrid>
              <a:tr h="36170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TW" sz="12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7893" marR="6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66725" algn="l"/>
                        </a:tabLst>
                      </a:pPr>
                      <a:endParaRPr lang="en-US" sz="1800" kern="100" dirty="0"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67893" marR="6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85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u="sng" kern="100" dirty="0">
                          <a:latin typeface="Times New Roman"/>
                          <a:ea typeface="標楷體"/>
                          <a:cs typeface="Times New Roman"/>
                        </a:rPr>
                        <a:t>女生制服襯杉、外套繡學號範例；女生不繡</a:t>
                      </a:r>
                      <a:r>
                        <a:rPr lang="zh-TW" sz="2800" u="sng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名字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7893" marR="6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u="sng" kern="100" dirty="0">
                          <a:latin typeface="Times New Roman"/>
                          <a:ea typeface="標楷體"/>
                          <a:cs typeface="Times New Roman"/>
                        </a:rPr>
                        <a:t>男生制服襯杉、外套繡學號範例；男生繡名字</a:t>
                      </a:r>
                      <a:r>
                        <a:rPr lang="en-US" sz="2800" u="sng" kern="100" dirty="0">
                          <a:latin typeface="Times New Roman"/>
                          <a:ea typeface="標楷體"/>
                          <a:cs typeface="Times New Roman"/>
                        </a:rPr>
                        <a:t>(</a:t>
                      </a:r>
                      <a:r>
                        <a:rPr lang="zh-TW" sz="2800" u="sng" kern="100" dirty="0">
                          <a:latin typeface="Times New Roman"/>
                          <a:ea typeface="標楷體"/>
                          <a:cs typeface="Times New Roman"/>
                        </a:rPr>
                        <a:t>含運動服</a:t>
                      </a:r>
                      <a:r>
                        <a:rPr lang="en-US" sz="2800" u="sng" kern="100" dirty="0" smtClean="0">
                          <a:latin typeface="Times New Roman"/>
                          <a:ea typeface="標楷體"/>
                          <a:cs typeface="Times New Roman"/>
                        </a:rPr>
                        <a:t>)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7893" marR="6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534" y="1856119"/>
            <a:ext cx="4942286" cy="340365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1954" y="1828792"/>
            <a:ext cx="5115342" cy="3458313"/>
          </a:xfrm>
          <a:prstGeom prst="rect">
            <a:avLst/>
          </a:prstGeom>
          <a:noFill/>
        </p:spPr>
      </p:pic>
      <p:sp>
        <p:nvSpPr>
          <p:cNvPr id="20" name="文字方塊 19"/>
          <p:cNvSpPr txBox="1"/>
          <p:nvPr/>
        </p:nvSpPr>
        <p:spPr>
          <a:xfrm>
            <a:off x="4188318" y="2023097"/>
            <a:ext cx="396044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kern="100" dirty="0">
                <a:solidFill>
                  <a:srgbClr val="0000FF"/>
                </a:solidFill>
                <a:latin typeface="標楷體"/>
              </a:rPr>
              <a:t>       </a:t>
            </a:r>
            <a:r>
              <a:rPr lang="zh-TW" altLang="zh-TW" b="1" kern="100" spc="100" dirty="0">
                <a:solidFill>
                  <a:srgbClr val="0000FF"/>
                </a:solidFill>
                <a:latin typeface="Times New Roman"/>
                <a:ea typeface="標楷體"/>
              </a:rPr>
              <a:t>國立北斗家商</a:t>
            </a:r>
            <a:r>
              <a:rPr lang="zh-TW" altLang="zh-TW" b="1" kern="100" dirty="0">
                <a:solidFill>
                  <a:srgbClr val="000080"/>
                </a:solidFill>
                <a:latin typeface="Times New Roman"/>
                <a:ea typeface="標楷體"/>
              </a:rPr>
              <a:t> </a:t>
            </a:r>
            <a:r>
              <a:rPr lang="en-US" altLang="zh-TW" b="1" kern="100" dirty="0">
                <a:solidFill>
                  <a:srgbClr val="000080"/>
                </a:solidFill>
                <a:latin typeface="Times New Roman"/>
                <a:ea typeface="標楷體"/>
              </a:rPr>
              <a:t>    </a:t>
            </a:r>
            <a:r>
              <a:rPr lang="zh-TW" altLang="zh-TW" b="1" kern="100" dirty="0">
                <a:solidFill>
                  <a:srgbClr val="0000FF"/>
                </a:solidFill>
                <a:latin typeface="Times New Roman"/>
                <a:ea typeface="標楷體"/>
              </a:rPr>
              <a:t>藍色</a:t>
            </a:r>
            <a:endParaRPr lang="zh-TW" altLang="zh-TW" sz="1200" kern="100" dirty="0">
              <a:latin typeface="Times New Roman"/>
            </a:endParaRPr>
          </a:p>
          <a:p>
            <a:pPr algn="ctr"/>
            <a:r>
              <a:rPr lang="zh-TW" altLang="zh-TW" b="1" u="sng" kern="100" dirty="0">
                <a:solidFill>
                  <a:srgbClr val="FF0000"/>
                </a:solidFill>
                <a:latin typeface="Times New Roman"/>
                <a:ea typeface="標楷體"/>
              </a:rPr>
              <a:t>商</a:t>
            </a:r>
            <a:r>
              <a:rPr lang="zh-TW" altLang="zh-TW" b="1" kern="100" dirty="0">
                <a:latin typeface="Times New Roman"/>
                <a:ea typeface="標楷體"/>
              </a:rPr>
              <a:t> </a:t>
            </a:r>
            <a:r>
              <a:rPr lang="en-US" altLang="zh-TW" b="1" kern="100" dirty="0" smtClean="0">
                <a:latin typeface="Times New Roman"/>
                <a:ea typeface="標楷體"/>
              </a:rPr>
              <a:t>0</a:t>
            </a:r>
            <a:r>
              <a:rPr lang="en-US" altLang="zh-TW" b="1" u="sng" kern="100" dirty="0" smtClean="0">
                <a:solidFill>
                  <a:srgbClr val="0000FF"/>
                </a:solidFill>
                <a:latin typeface="Times New Roman"/>
                <a:ea typeface="標楷體"/>
              </a:rPr>
              <a:t>1 </a:t>
            </a:r>
            <a:r>
              <a:rPr lang="en-US" altLang="zh-TW" b="1" u="sng" kern="100" dirty="0">
                <a:solidFill>
                  <a:srgbClr val="0000FF"/>
                </a:solidFill>
                <a:latin typeface="Times New Roman"/>
                <a:ea typeface="標楷體"/>
              </a:rPr>
              <a:t>1 1 0 1</a:t>
            </a:r>
            <a:r>
              <a:rPr lang="en-US" altLang="zh-TW" b="1" kern="100" dirty="0">
                <a:solidFill>
                  <a:srgbClr val="333399"/>
                </a:solidFill>
                <a:latin typeface="Times New Roman"/>
                <a:ea typeface="標楷體"/>
              </a:rPr>
              <a:t> </a:t>
            </a:r>
            <a:endParaRPr lang="zh-TW" altLang="zh-TW" sz="1200" kern="1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596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運動服繡製範例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9937" name="Picture 1" descr="照片 2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993" y="2392253"/>
            <a:ext cx="5768217" cy="4331276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6487065" y="2896072"/>
            <a:ext cx="52017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zh-TW" sz="3600" kern="100" dirty="0">
                <a:latin typeface="Times New Roman"/>
                <a:ea typeface="標楷體"/>
                <a:cs typeface="Times New Roman"/>
              </a:rPr>
              <a:t>運動服繡學號範例；男生運動服加繡名字</a:t>
            </a:r>
            <a:endParaRPr lang="zh-TW" altLang="zh-TW" sz="2400" kern="100" dirty="0">
              <a:latin typeface="Times New Roman"/>
              <a:ea typeface="新細明體"/>
              <a:cs typeface="Times New Roman"/>
            </a:endParaRPr>
          </a:p>
          <a:p>
            <a:pPr algn="just">
              <a:spcAft>
                <a:spcPts val="0"/>
              </a:spcAft>
            </a:pPr>
            <a:endParaRPr lang="en-US" altLang="zh-TW" sz="3600" kern="100" dirty="0" smtClean="0">
              <a:latin typeface="Times New Roman"/>
              <a:ea typeface="標楷體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zh-TW" altLang="zh-TW" sz="3600" kern="100" dirty="0" smtClean="0">
                <a:latin typeface="Times New Roman"/>
                <a:ea typeface="標楷體"/>
                <a:cs typeface="Times New Roman"/>
              </a:rPr>
              <a:t>註</a:t>
            </a:r>
            <a:r>
              <a:rPr lang="zh-TW" altLang="zh-TW" sz="3600" kern="100" dirty="0">
                <a:latin typeface="Times New Roman"/>
                <a:ea typeface="標楷體"/>
                <a:cs typeface="Times New Roman"/>
              </a:rPr>
              <a:t>：男、女生學號均繡製於外套、上衣之左</a:t>
            </a:r>
            <a:r>
              <a:rPr lang="zh-TW" altLang="zh-TW" sz="3600" kern="100" dirty="0" smtClean="0">
                <a:latin typeface="Times New Roman"/>
                <a:ea typeface="標楷體"/>
                <a:cs typeface="Times New Roman"/>
              </a:rPr>
              <a:t>胸口</a:t>
            </a:r>
            <a:r>
              <a:rPr lang="zh-TW" altLang="en-US" sz="3600" kern="100" dirty="0" smtClean="0">
                <a:latin typeface="Times New Roman"/>
                <a:ea typeface="標楷體"/>
                <a:cs typeface="Times New Roman"/>
              </a:rPr>
              <a:t>，</a:t>
            </a:r>
            <a:r>
              <a:rPr lang="zh-TW" altLang="zh-TW" sz="3600" kern="100" dirty="0" smtClean="0">
                <a:latin typeface="Times New Roman"/>
                <a:ea typeface="標楷體"/>
                <a:cs typeface="Times New Roman"/>
              </a:rPr>
              <a:t>顏色</a:t>
            </a:r>
            <a:r>
              <a:rPr lang="zh-TW" altLang="zh-TW" sz="3600" kern="100" dirty="0">
                <a:latin typeface="Times New Roman"/>
                <a:ea typeface="標楷體"/>
                <a:cs typeface="Times New Roman"/>
              </a:rPr>
              <a:t>為標準藍色</a:t>
            </a:r>
            <a:endParaRPr lang="zh-TW" altLang="zh-TW" sz="2400" kern="100" dirty="0">
              <a:latin typeface="Times New Roman"/>
              <a:ea typeface="新細明體"/>
              <a:cs typeface="Times New Roman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66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5400" dirty="0">
                <a:latin typeface="標楷體" pitchFamily="65" charset="-120"/>
                <a:ea typeface="標楷體" pitchFamily="65" charset="-120"/>
              </a:rPr>
              <a:t>生活秩序榮譽競賽</a:t>
            </a: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228600" y="1628802"/>
            <a:ext cx="11779625" cy="5229199"/>
          </a:xfrm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「北斗家商學生生活秩序榮譽競賽實施要點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」升旗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、集會、演講、午休之秩序及服裝儀容等評定，並訂有獎勵及處罰罰則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zh-TW" sz="32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中午</a:t>
            </a:r>
            <a:r>
              <a:rPr lang="zh-TW" altLang="zh-TW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午休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1220-1230</a:t>
            </a:r>
            <a:r>
              <a:rPr lang="zh-TW" altLang="zh-TW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抬團膳及倒垃圾同學，請各班負責抬團膳及倒垃圾同學於</a:t>
            </a:r>
            <a:r>
              <a:rPr lang="en-US" altLang="zh-TW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1230</a:t>
            </a:r>
            <a:r>
              <a:rPr lang="zh-TW" altLang="zh-TW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完成安靜進教室，若經發現一律以擾亂團體秩序處分</a:t>
            </a:r>
            <a:r>
              <a:rPr lang="zh-TW" altLang="zh-TW" sz="32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b="1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發現同學</a:t>
            </a:r>
            <a:r>
              <a:rPr lang="zh-TW" altLang="zh-TW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無故乘坐電梯，經發現一律登記警告一次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7183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524437" y="2603500"/>
            <a:ext cx="11241740" cy="3416300"/>
          </a:xfrm>
        </p:spPr>
        <p:txBody>
          <a:bodyPr anchor="ctr"/>
          <a:lstStyle/>
          <a:p>
            <a:pPr marL="514350" indent="-514350">
              <a:buFont typeface="+mj-lt"/>
              <a:buAutoNum type="arabicPeriod" startAt="4"/>
            </a:pPr>
            <a:r>
              <a:rPr lang="zh-TW" altLang="zh-TW" sz="4400" dirty="0" smtClean="0">
                <a:latin typeface="標楷體" pitchFamily="65" charset="-120"/>
                <a:ea typeface="標楷體" pitchFamily="65" charset="-120"/>
              </a:rPr>
              <a:t>請</a:t>
            </a:r>
            <a:r>
              <a:rPr lang="zh-TW" altLang="zh-TW" sz="4400" dirty="0">
                <a:latin typeface="標楷體" pitchFamily="65" charset="-120"/>
                <a:ea typeface="標楷體" pitchFamily="65" charset="-120"/>
              </a:rPr>
              <a:t>同學勿在教</a:t>
            </a:r>
            <a:r>
              <a:rPr lang="zh-TW" altLang="zh-TW" sz="4400" dirty="0" smtClean="0">
                <a:latin typeface="標楷體" pitchFamily="65" charset="-120"/>
                <a:ea typeface="標楷體" pitchFamily="65" charset="-120"/>
              </a:rPr>
              <a:t>學區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及走廊</a:t>
            </a:r>
            <a:r>
              <a:rPr lang="zh-TW" altLang="zh-TW" sz="4400" dirty="0" smtClean="0">
                <a:latin typeface="標楷體" pitchFamily="65" charset="-120"/>
                <a:ea typeface="標楷體" pitchFamily="65" charset="-120"/>
              </a:rPr>
              <a:t>玩球類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、滑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蛇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4400" dirty="0" smtClean="0">
                <a:latin typeface="標楷體" pitchFamily="65" charset="-120"/>
                <a:ea typeface="標楷體" pitchFamily="65" charset="-120"/>
              </a:rPr>
              <a:t>活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板等活</a:t>
            </a:r>
            <a:r>
              <a:rPr lang="zh-TW" altLang="zh-TW" sz="4400" dirty="0" smtClean="0">
                <a:latin typeface="標楷體" pitchFamily="65" charset="-120"/>
                <a:ea typeface="標楷體" pitchFamily="65" charset="-120"/>
              </a:rPr>
              <a:t>動</a:t>
            </a:r>
            <a:r>
              <a:rPr lang="zh-TW" altLang="zh-TW" sz="4400" dirty="0">
                <a:latin typeface="標楷體" pitchFamily="65" charset="-120"/>
                <a:ea typeface="標楷體" pitchFamily="65" charset="-120"/>
              </a:rPr>
              <a:t>，避免發生危險，經發現一律擾亂團體秩序處分</a:t>
            </a:r>
            <a:r>
              <a:rPr lang="zh-TW" altLang="zh-TW" sz="44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400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5400" dirty="0">
                <a:latin typeface="標楷體" pitchFamily="65" charset="-120"/>
                <a:ea typeface="標楷體" pitchFamily="65" charset="-120"/>
              </a:rPr>
              <a:t>生活秩序榮譽競賽</a:t>
            </a: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707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生活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學習規範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霸凌</a:t>
            </a: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6455" y="2184400"/>
            <a:ext cx="11227545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「校園霸凌防制準則」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109.7.21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條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霸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凌：指</a:t>
            </a:r>
            <a:r>
              <a:rPr lang="zh-TW" altLang="zh-TW" sz="2800" u="sng" dirty="0">
                <a:latin typeface="標楷體" pitchFamily="65" charset="-120"/>
                <a:ea typeface="標楷體" pitchFamily="65" charset="-120"/>
              </a:rPr>
              <a:t>個人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或</a:t>
            </a:r>
            <a:r>
              <a:rPr lang="zh-TW" altLang="zh-TW" sz="2800" u="sng" dirty="0">
                <a:latin typeface="標楷體" pitchFamily="65" charset="-120"/>
                <a:ea typeface="標楷體" pitchFamily="65" charset="-120"/>
              </a:rPr>
              <a:t>集體持續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言語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文字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圖畫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符號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肢體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動作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電子通訊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網際網路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或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其他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方式，</a:t>
            </a:r>
            <a:r>
              <a:rPr lang="zh-TW" altLang="zh-TW" sz="2800" u="sng" dirty="0">
                <a:latin typeface="標楷體" pitchFamily="65" charset="-120"/>
                <a:ea typeface="標楷體" pitchFamily="65" charset="-120"/>
              </a:rPr>
              <a:t>直接或間接對他人</a:t>
            </a:r>
            <a:r>
              <a:rPr lang="zh-TW" altLang="zh-TW" sz="2800" u="sng" dirty="0" smtClean="0">
                <a:latin typeface="標楷體" pitchFamily="65" charset="-120"/>
                <a:ea typeface="標楷體" pitchFamily="65" charset="-120"/>
              </a:rPr>
              <a:t>故意為</a:t>
            </a:r>
            <a:r>
              <a:rPr lang="zh-TW" altLang="zh-TW" sz="2800" u="sng" dirty="0">
                <a:latin typeface="標楷體" pitchFamily="65" charset="-120"/>
                <a:ea typeface="標楷體" pitchFamily="65" charset="-120"/>
              </a:rPr>
              <a:t>貶抑、排擠、欺負、騷擾或戲弄等行為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800" u="sng" dirty="0">
                <a:latin typeface="標楷體" pitchFamily="65" charset="-120"/>
                <a:ea typeface="標楷體" pitchFamily="65" charset="-120"/>
              </a:rPr>
              <a:t>使他人處於具有</a:t>
            </a:r>
            <a:r>
              <a:rPr lang="zh-TW" altLang="zh-TW" sz="2800" u="sng" dirty="0" smtClean="0">
                <a:latin typeface="標楷體" pitchFamily="65" charset="-120"/>
                <a:ea typeface="標楷體" pitchFamily="65" charset="-120"/>
              </a:rPr>
              <a:t>敵意</a:t>
            </a:r>
            <a:r>
              <a:rPr lang="zh-TW" altLang="zh-TW" sz="2800" u="sng" dirty="0">
                <a:latin typeface="標楷體" pitchFamily="65" charset="-120"/>
                <a:ea typeface="標楷體" pitchFamily="65" charset="-120"/>
              </a:rPr>
              <a:t>或不友善環境，產生精神上、生理上或財產上之損害，或</a:t>
            </a:r>
            <a:r>
              <a:rPr lang="zh-TW" altLang="zh-TW" sz="2800" u="sng" dirty="0" smtClean="0">
                <a:latin typeface="標楷體" pitchFamily="65" charset="-120"/>
                <a:ea typeface="標楷體" pitchFamily="65" charset="-120"/>
              </a:rPr>
              <a:t>影響</a:t>
            </a:r>
            <a:r>
              <a:rPr lang="zh-TW" altLang="zh-TW" sz="2800" u="sng" dirty="0">
                <a:latin typeface="標楷體" pitchFamily="65" charset="-120"/>
                <a:ea typeface="標楷體" pitchFamily="65" charset="-120"/>
              </a:rPr>
              <a:t>正常學習活動之進行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47700" y="5156200"/>
            <a:ext cx="1107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友善校園，你我有責</a:t>
            </a:r>
            <a:r>
              <a:rPr lang="en-US" altLang="zh-TW" sz="4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!!!</a:t>
            </a:r>
            <a:endParaRPr lang="zh-TW" altLang="en-US" sz="4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3756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生活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學習規範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霸凌</a:t>
            </a: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6455" y="2184400"/>
            <a:ext cx="11227545" cy="4178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霸凌種類：</a:t>
            </a:r>
            <a:endParaRPr lang="zh-TW" altLang="zh-TW" sz="2400" kern="150" dirty="0">
              <a:latin typeface="Times New Roman"/>
            </a:endParaRPr>
          </a:p>
          <a:p>
            <a:pPr marL="0" indent="0">
              <a:buNone/>
            </a:pPr>
            <a:r>
              <a:rPr lang="zh-TW" altLang="en-US" sz="2400" kern="150" dirty="0" smtClean="0">
                <a:latin typeface="Times New Roman"/>
                <a:ea typeface="標楷體"/>
                <a:cs typeface="標楷體"/>
              </a:rPr>
              <a:t> </a:t>
            </a:r>
            <a:r>
              <a:rPr lang="en-US" altLang="zh-TW" sz="2400" kern="150" dirty="0" smtClean="0">
                <a:latin typeface="Times New Roman"/>
                <a:ea typeface="標楷體"/>
                <a:cs typeface="標楷體"/>
              </a:rPr>
              <a:t>(1)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肢體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霸凌：以肢體暴力行為霸凌他人，包括踢、打弱勢同儕、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搶奪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財物等，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是</a:t>
            </a:r>
            <a:endParaRPr lang="en-US" altLang="zh-TW" sz="2400" kern="150" dirty="0" smtClean="0">
              <a:latin typeface="Times New Roman"/>
              <a:ea typeface="標楷體"/>
              <a:cs typeface="標楷體"/>
            </a:endParaRPr>
          </a:p>
          <a:p>
            <a:pPr marL="0" indent="0">
              <a:buNone/>
            </a:pPr>
            <a:r>
              <a:rPr lang="zh-TW" altLang="en-US" sz="2400" kern="150" dirty="0">
                <a:latin typeface="Times New Roman"/>
                <a:ea typeface="標楷體"/>
                <a:cs typeface="標楷體"/>
              </a:rPr>
              <a:t> </a:t>
            </a:r>
            <a:r>
              <a:rPr lang="zh-TW" altLang="en-US" sz="2400" kern="150" dirty="0" smtClean="0">
                <a:latin typeface="Times New Roman"/>
                <a:ea typeface="標楷體"/>
                <a:cs typeface="標楷體"/>
              </a:rPr>
              <a:t>                         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最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容易辨認的一種，會造成他人身體受到傷害。</a:t>
            </a:r>
            <a:endParaRPr lang="zh-TW" altLang="zh-TW" sz="2400" kern="150" dirty="0">
              <a:latin typeface="Times New Roman"/>
            </a:endParaRPr>
          </a:p>
          <a:p>
            <a:pPr marL="0" indent="0">
              <a:buNone/>
            </a:pPr>
            <a:r>
              <a:rPr lang="zh-TW" altLang="en-US" sz="2400" kern="150" dirty="0" smtClean="0">
                <a:latin typeface="Times New Roman"/>
                <a:ea typeface="標楷體"/>
                <a:cs typeface="標楷體"/>
              </a:rPr>
              <a:t> </a:t>
            </a:r>
            <a:r>
              <a:rPr lang="en-US" altLang="zh-TW" sz="2400" kern="150" dirty="0" smtClean="0">
                <a:latin typeface="Times New Roman"/>
                <a:ea typeface="標楷體"/>
                <a:cs typeface="標楷體"/>
              </a:rPr>
              <a:t>(2)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關係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霸凌：這一類型的霸凌往往牽涉到言語的霸凌，包括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排擠弱勢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同儕、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散播</a:t>
            </a:r>
            <a:endParaRPr lang="en-US" altLang="zh-TW" sz="2400" kern="150" dirty="0" smtClean="0">
              <a:latin typeface="Times New Roman"/>
              <a:ea typeface="標楷體"/>
              <a:cs typeface="標楷體"/>
            </a:endParaRPr>
          </a:p>
          <a:p>
            <a:pPr marL="0" indent="0">
              <a:buNone/>
            </a:pPr>
            <a:r>
              <a:rPr lang="zh-TW" altLang="en-US" sz="2400" kern="150" dirty="0">
                <a:latin typeface="Times New Roman"/>
                <a:ea typeface="標楷體"/>
                <a:cs typeface="標楷體"/>
              </a:rPr>
              <a:t> </a:t>
            </a:r>
            <a:r>
              <a:rPr lang="zh-TW" altLang="en-US" sz="2400" kern="150" dirty="0" smtClean="0">
                <a:latin typeface="Times New Roman"/>
                <a:ea typeface="標楷體"/>
                <a:cs typeface="標楷體"/>
              </a:rPr>
              <a:t>                         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不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實謠言中傷某人等。</a:t>
            </a:r>
            <a:endParaRPr lang="zh-TW" altLang="zh-TW" sz="2400" kern="150" dirty="0">
              <a:latin typeface="Times New Roman"/>
            </a:endParaRPr>
          </a:p>
          <a:p>
            <a:pPr marL="0" indent="0">
              <a:buNone/>
              <a:tabLst>
                <a:tab pos="6299835" algn="r"/>
              </a:tabLst>
            </a:pPr>
            <a:r>
              <a:rPr lang="zh-TW" altLang="en-US" sz="2400" kern="150" dirty="0" smtClean="0">
                <a:latin typeface="Times New Roman"/>
                <a:ea typeface="標楷體"/>
                <a:cs typeface="標楷體"/>
              </a:rPr>
              <a:t> </a:t>
            </a:r>
            <a:r>
              <a:rPr lang="en-US" altLang="zh-TW" sz="2400" kern="150" dirty="0" smtClean="0">
                <a:latin typeface="Times New Roman"/>
                <a:ea typeface="標楷體"/>
                <a:cs typeface="標楷體"/>
              </a:rPr>
              <a:t>(3)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言語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霸凌：運用語言刺傷或嘲笑別人，包括取綽號、用言語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刺傷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、嘲笑弱勢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同</a:t>
            </a:r>
            <a:endParaRPr lang="en-US" altLang="zh-TW" sz="2400" kern="150" dirty="0" smtClean="0">
              <a:latin typeface="Times New Roman"/>
              <a:ea typeface="標楷體"/>
              <a:cs typeface="標楷體"/>
            </a:endParaRPr>
          </a:p>
          <a:p>
            <a:pPr marL="0" indent="0">
              <a:buNone/>
              <a:tabLst>
                <a:tab pos="6299835" algn="r"/>
              </a:tabLst>
            </a:pPr>
            <a:r>
              <a:rPr lang="zh-TW" altLang="en-US" sz="2400" kern="150" dirty="0">
                <a:latin typeface="Times New Roman"/>
                <a:ea typeface="標楷體"/>
                <a:cs typeface="標楷體"/>
              </a:rPr>
              <a:t> </a:t>
            </a:r>
            <a:r>
              <a:rPr lang="zh-TW" altLang="en-US" sz="2400" kern="150" dirty="0" smtClean="0">
                <a:latin typeface="Times New Roman"/>
                <a:ea typeface="標楷體"/>
                <a:cs typeface="標楷體"/>
              </a:rPr>
              <a:t>                         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儕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、恐嚇威脅等，是校園中最常出現 且最不易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發現的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霸凌行為，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會</a:t>
            </a:r>
            <a:endParaRPr lang="en-US" altLang="zh-TW" sz="2400" kern="150" dirty="0" smtClean="0">
              <a:latin typeface="Times New Roman"/>
              <a:ea typeface="標楷體"/>
              <a:cs typeface="標楷體"/>
            </a:endParaRPr>
          </a:p>
          <a:p>
            <a:pPr marL="0" indent="0">
              <a:buNone/>
              <a:tabLst>
                <a:tab pos="6299835" algn="r"/>
              </a:tabLst>
            </a:pPr>
            <a:r>
              <a:rPr lang="zh-TW" altLang="en-US" sz="2400" kern="150" dirty="0">
                <a:latin typeface="Times New Roman"/>
                <a:ea typeface="標楷體"/>
                <a:cs typeface="標楷體"/>
              </a:rPr>
              <a:t> </a:t>
            </a:r>
            <a:r>
              <a:rPr lang="zh-TW" altLang="en-US" sz="2400" kern="150" dirty="0" smtClean="0">
                <a:latin typeface="Times New Roman"/>
                <a:ea typeface="標楷體"/>
                <a:cs typeface="標楷體"/>
              </a:rPr>
              <a:t>                         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造成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他人心理受傷，傷害程度有時會比肢體霸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凌還嚴重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。</a:t>
            </a:r>
            <a:endParaRPr lang="zh-TW" altLang="zh-TW" sz="2400" kern="150" dirty="0">
              <a:latin typeface="Times New Roman"/>
            </a:endParaRPr>
          </a:p>
          <a:p>
            <a:pPr marL="635" indent="-1905"/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1517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生活</a:t>
            </a:r>
            <a:r>
              <a:rPr lang="zh-TW" altLang="zh-TW" sz="5400" dirty="0" smtClean="0">
                <a:latin typeface="標楷體" pitchFamily="65" charset="-120"/>
                <a:ea typeface="標楷體" pitchFamily="65" charset="-120"/>
              </a:rPr>
              <a:t>學習規範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霸凌</a:t>
            </a: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6455" y="2184400"/>
            <a:ext cx="11227545" cy="4178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霸凌種類：</a:t>
            </a:r>
            <a:endParaRPr lang="zh-TW" altLang="zh-TW" sz="2400" kern="150" dirty="0">
              <a:latin typeface="Times New Roman"/>
            </a:endParaRPr>
          </a:p>
          <a:p>
            <a:pPr marL="0" indent="0">
              <a:buNone/>
            </a:pPr>
            <a:r>
              <a:rPr lang="en-US" altLang="zh-TW" sz="2400" kern="150" dirty="0" smtClean="0">
                <a:latin typeface="Times New Roman"/>
                <a:ea typeface="標楷體"/>
                <a:cs typeface="標楷體"/>
              </a:rPr>
              <a:t> (4)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網路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霸凌：係指利用網路散播色情圖片、散佈謠言中傷他人、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留言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恐嚇他人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等</a:t>
            </a:r>
            <a:endParaRPr lang="en-US" altLang="zh-TW" sz="2400" kern="150" dirty="0" smtClean="0">
              <a:latin typeface="Times New Roman"/>
              <a:ea typeface="標楷體"/>
              <a:cs typeface="標楷體"/>
            </a:endParaRPr>
          </a:p>
          <a:p>
            <a:pPr marL="0" indent="0">
              <a:buNone/>
            </a:pPr>
            <a:r>
              <a:rPr lang="zh-TW" altLang="en-US" sz="2400" kern="150" dirty="0">
                <a:latin typeface="Times New Roman"/>
                <a:ea typeface="標楷體"/>
                <a:cs typeface="標楷體"/>
              </a:rPr>
              <a:t> </a:t>
            </a:r>
            <a:r>
              <a:rPr lang="zh-TW" altLang="en-US" sz="2400" kern="150" dirty="0" smtClean="0">
                <a:latin typeface="Times New Roman"/>
                <a:ea typeface="標楷體"/>
                <a:cs typeface="標楷體"/>
              </a:rPr>
              <a:t>                         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使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人心理受傷或恐懼的行為，這是近年來新興的霸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凌型態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，而且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程</a:t>
            </a:r>
            <a:endParaRPr lang="en-US" altLang="zh-TW" sz="2400" kern="150" dirty="0" smtClean="0">
              <a:latin typeface="Times New Roman"/>
              <a:ea typeface="標楷體"/>
              <a:cs typeface="標楷體"/>
            </a:endParaRPr>
          </a:p>
          <a:p>
            <a:pPr marL="0" indent="0">
              <a:buNone/>
            </a:pPr>
            <a:r>
              <a:rPr lang="zh-TW" altLang="en-US" sz="2400" kern="150" dirty="0">
                <a:latin typeface="Times New Roman"/>
                <a:ea typeface="標楷體"/>
                <a:cs typeface="標楷體"/>
              </a:rPr>
              <a:t> </a:t>
            </a:r>
            <a:r>
              <a:rPr lang="zh-TW" altLang="en-US" sz="2400" kern="150" dirty="0" smtClean="0">
                <a:latin typeface="Times New Roman"/>
                <a:ea typeface="標楷體"/>
                <a:cs typeface="標楷體"/>
              </a:rPr>
              <a:t>                         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度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相當嚴重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。</a:t>
            </a:r>
            <a:endParaRPr lang="en-US" altLang="zh-TW" sz="2400" kern="150" dirty="0" smtClean="0">
              <a:latin typeface="Times New Roman"/>
              <a:ea typeface="標楷體"/>
              <a:cs typeface="標楷體"/>
            </a:endParaRPr>
          </a:p>
          <a:p>
            <a:pPr marL="0" indent="0">
              <a:buNone/>
            </a:pPr>
            <a:r>
              <a:rPr lang="en-US" altLang="zh-TW" sz="2400" kern="150" dirty="0" smtClean="0">
                <a:latin typeface="標楷體"/>
                <a:cs typeface="標楷體"/>
              </a:rPr>
              <a:t>(5)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反擊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型霸凌：這是受凌學生長期遭受霸凌之後的反擊行為，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包括受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霸凌時生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理</a:t>
            </a:r>
            <a:endParaRPr lang="en-US" altLang="zh-TW" sz="2400" kern="150" dirty="0" smtClean="0">
              <a:latin typeface="Times New Roman"/>
              <a:ea typeface="標楷體"/>
              <a:cs typeface="標楷體"/>
            </a:endParaRPr>
          </a:p>
          <a:p>
            <a:pPr marL="0" indent="0">
              <a:buNone/>
            </a:pPr>
            <a:r>
              <a:rPr lang="en-US" altLang="zh-TW" sz="2400" kern="150" dirty="0">
                <a:latin typeface="Times New Roman"/>
                <a:ea typeface="標楷體"/>
                <a:cs typeface="標楷體"/>
              </a:rPr>
              <a:t> </a:t>
            </a:r>
            <a:r>
              <a:rPr lang="en-US" altLang="zh-TW" sz="2400" kern="150" dirty="0" smtClean="0">
                <a:latin typeface="Times New Roman"/>
                <a:ea typeface="標楷體"/>
                <a:cs typeface="標楷體"/>
              </a:rPr>
              <a:t>                             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上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的自然回擊或去霸凌比自己更弱勢的人。</a:t>
            </a:r>
            <a:endParaRPr lang="zh-TW" altLang="zh-TW" sz="2400" kern="150" dirty="0">
              <a:latin typeface="Times New Roman"/>
            </a:endParaRPr>
          </a:p>
          <a:p>
            <a:pPr marL="0" indent="0">
              <a:buNone/>
            </a:pPr>
            <a:r>
              <a:rPr lang="en-US" altLang="zh-TW" sz="2400" kern="150" dirty="0" smtClean="0">
                <a:latin typeface="標楷體"/>
                <a:cs typeface="標楷體"/>
              </a:rPr>
              <a:t>(6)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性</a:t>
            </a:r>
            <a:r>
              <a:rPr lang="zh-TW" altLang="zh-TW" sz="2400" kern="150" dirty="0">
                <a:latin typeface="Times New Roman"/>
                <a:ea typeface="標楷體"/>
                <a:cs typeface="標楷體"/>
              </a:rPr>
              <a:t>霸凌：類似性騷擾，包括以有關性、身體性徵及性別取向</a:t>
            </a:r>
            <a:r>
              <a:rPr lang="zh-TW" altLang="zh-TW" sz="2400" kern="150" dirty="0" smtClean="0">
                <a:latin typeface="Times New Roman"/>
                <a:ea typeface="標楷體"/>
                <a:cs typeface="標楷體"/>
              </a:rPr>
              <a:t>作為</a:t>
            </a:r>
            <a:r>
              <a:rPr lang="zh-TW" altLang="zh-TW" sz="2400" kern="150" dirty="0" smtClean="0">
                <a:ea typeface="標楷體"/>
                <a:cs typeface="標楷體"/>
              </a:rPr>
              <a:t>玩笑</a:t>
            </a:r>
            <a:r>
              <a:rPr lang="zh-TW" altLang="zh-TW" sz="2400" kern="150" dirty="0">
                <a:ea typeface="標楷體"/>
                <a:cs typeface="標楷體"/>
              </a:rPr>
              <a:t>或嘲諷</a:t>
            </a:r>
            <a:r>
              <a:rPr lang="zh-TW" altLang="zh-TW" sz="2400" kern="150" dirty="0" smtClean="0">
                <a:ea typeface="標楷體"/>
                <a:cs typeface="標楷體"/>
              </a:rPr>
              <a:t>內</a:t>
            </a:r>
            <a:endParaRPr lang="en-US" altLang="zh-TW" sz="2400" kern="150" dirty="0" smtClean="0">
              <a:ea typeface="標楷體"/>
              <a:cs typeface="標楷體"/>
            </a:endParaRPr>
          </a:p>
          <a:p>
            <a:pPr marL="0" indent="0">
              <a:buNone/>
            </a:pPr>
            <a:r>
              <a:rPr lang="en-US" altLang="zh-TW" sz="2400" kern="150" dirty="0">
                <a:ea typeface="標楷體"/>
                <a:cs typeface="標楷體"/>
              </a:rPr>
              <a:t> </a:t>
            </a:r>
            <a:r>
              <a:rPr lang="en-US" altLang="zh-TW" sz="2400" kern="150" dirty="0" smtClean="0">
                <a:ea typeface="標楷體"/>
                <a:cs typeface="標楷體"/>
              </a:rPr>
              <a:t>                   </a:t>
            </a:r>
            <a:r>
              <a:rPr lang="zh-TW" altLang="zh-TW" sz="2400" kern="150" dirty="0" smtClean="0">
                <a:ea typeface="標楷體"/>
                <a:cs typeface="標楷體"/>
              </a:rPr>
              <a:t>容</a:t>
            </a:r>
            <a:r>
              <a:rPr lang="zh-TW" altLang="zh-TW" sz="2400" kern="150" dirty="0">
                <a:ea typeface="標楷體"/>
                <a:cs typeface="標楷體"/>
              </a:rPr>
              <a:t>的行為或是以性的方式施以身體上的侵犯。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0504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8500" y="973668"/>
            <a:ext cx="9944100" cy="706964"/>
          </a:xfrm>
        </p:spPr>
        <p:txBody>
          <a:bodyPr/>
          <a:lstStyle/>
          <a:p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4800" dirty="0" smtClean="0"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4800" dirty="0" smtClean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4800" dirty="0">
                <a:latin typeface="標楷體" pitchFamily="65" charset="-120"/>
                <a:ea typeface="標楷體" pitchFamily="65" charset="-120"/>
              </a:rPr>
              <a:t>學習</a:t>
            </a:r>
            <a:r>
              <a:rPr lang="zh-TW" altLang="zh-TW" sz="4800" dirty="0" smtClean="0">
                <a:latin typeface="標楷體" pitchFamily="65" charset="-120"/>
                <a:ea typeface="標楷體" pitchFamily="65" charset="-120"/>
              </a:rPr>
              <a:t>規範</a:t>
            </a: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校園性別平等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55" y="2235200"/>
            <a:ext cx="11227545" cy="4229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性侵害：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指性侵害犯罪防治法所稱性侵害犯罪之行為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性騷擾：指符合下列情形之一，且未達性侵害之程度者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以明示或暗示之方式，從事不受歡迎且具有性意味或性別歧視之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言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詞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或行為，致影響他人之人格尊嚴、學習、或工作之機會或表現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者。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以性或性別有關之行為，作為自己或他人獲得、喪失或減損其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學習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或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工作有關權益之條件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者。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123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115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校園簡介</a:t>
            </a:r>
            <a:endParaRPr lang="zh-TW" altLang="en-US" sz="115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5466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8500" y="973668"/>
            <a:ext cx="10521950" cy="706964"/>
          </a:xfrm>
        </p:spPr>
        <p:txBody>
          <a:bodyPr/>
          <a:lstStyle/>
          <a:p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4800" dirty="0" smtClean="0"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4800" dirty="0" smtClean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生活</a:t>
            </a:r>
            <a:r>
              <a:rPr lang="zh-TW" altLang="zh-TW" sz="4800" dirty="0" smtClean="0">
                <a:latin typeface="標楷體" pitchFamily="65" charset="-120"/>
                <a:ea typeface="標楷體" pitchFamily="65" charset="-120"/>
              </a:rPr>
              <a:t>學習規範</a:t>
            </a: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校園性別平等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55" y="2235200"/>
            <a:ext cx="11227545" cy="4229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性霸凌：指透過語言、肢體或其他暴力，對於他人之性別特徵、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性別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       特質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、性傾向或性別認同進行貶抑、攻擊或威脅之行為且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非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       屬性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騷擾者。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性別認同：指個人對自我歸屬性別的自我認知與接受。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校園性侵害、性騷擾或性霸凌事件：指性侵害、性騷擾或性霸凌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事件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之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一方為學校校長、教師、職員、工友或學生，他方為學生者。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762000" y="5715000"/>
            <a:ext cx="1080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尊重是你最好的選擇</a:t>
            </a:r>
            <a:r>
              <a:rPr lang="en-US" altLang="zh-TW" sz="3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!!!</a:t>
            </a:r>
            <a:endParaRPr lang="zh-TW" altLang="en-US" sz="36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7452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5228" y="507842"/>
            <a:ext cx="8761413" cy="706964"/>
          </a:xfrm>
        </p:spPr>
        <p:txBody>
          <a:bodyPr/>
          <a:lstStyle/>
          <a:p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缺曠獎懲紀錄查詢系統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99" t="10585" r="6604" b="5038"/>
          <a:stretch/>
        </p:blipFill>
        <p:spPr>
          <a:xfrm>
            <a:off x="415998" y="1738838"/>
            <a:ext cx="7077721" cy="493571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655359" y="2637035"/>
            <a:ext cx="3613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進入學校網站，點選右側學生查詢系統選項。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甜甜圈 5"/>
          <p:cNvSpPr/>
          <p:nvPr/>
        </p:nvSpPr>
        <p:spPr>
          <a:xfrm>
            <a:off x="5427246" y="4444437"/>
            <a:ext cx="2581836" cy="1196788"/>
          </a:xfrm>
          <a:prstGeom prst="donut">
            <a:avLst>
              <a:gd name="adj" fmla="val 14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10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內容版面配置區 1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/>
          <a:stretch/>
        </p:blipFill>
        <p:spPr>
          <a:xfrm>
            <a:off x="1" y="0"/>
            <a:ext cx="12301268" cy="6875060"/>
          </a:xfrm>
        </p:spPr>
      </p:pic>
      <p:sp>
        <p:nvSpPr>
          <p:cNvPr id="5" name="矩形 4"/>
          <p:cNvSpPr/>
          <p:nvPr/>
        </p:nvSpPr>
        <p:spPr>
          <a:xfrm>
            <a:off x="4178301" y="2924175"/>
            <a:ext cx="1728788" cy="14112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2400" b="1">
              <a:solidFill>
                <a:prstClr val="white"/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5005388" y="4437063"/>
            <a:ext cx="0" cy="10731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7" name="文字方塊 8"/>
          <p:cNvSpPr txBox="1">
            <a:spLocks noChangeArrowheads="1"/>
          </p:cNvSpPr>
          <p:nvPr/>
        </p:nvSpPr>
        <p:spPr bwMode="auto">
          <a:xfrm>
            <a:off x="5284070" y="5130653"/>
            <a:ext cx="6170279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微軟正黑體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帳號</a:t>
            </a:r>
            <a:r>
              <a:rPr kumimoji="1" lang="zh-TW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輸入身分證字號</a:t>
            </a:r>
            <a:r>
              <a:rPr kumimoji="1" lang="en-US" altLang="zh-TW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(</a:t>
            </a:r>
            <a:r>
              <a:rPr kumimoji="1" lang="zh-TW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大寫</a:t>
            </a:r>
            <a:r>
              <a:rPr kumimoji="1" lang="en-US" altLang="zh-TW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)</a:t>
            </a:r>
            <a:endParaRPr kumimoji="1" lang="en-US" altLang="zh-TW" sz="4000" b="1" dirty="0">
              <a:solidFill>
                <a:srgbClr val="FF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密碼</a:t>
            </a:r>
            <a:r>
              <a:rPr kumimoji="1" lang="zh-TW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輸入學號</a:t>
            </a:r>
            <a:endParaRPr kumimoji="1" lang="zh-TW" altLang="en-US" sz="4000" b="1" dirty="0">
              <a:solidFill>
                <a:srgbClr val="FF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04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內容版面配置區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/>
          <a:stretch/>
        </p:blipFill>
        <p:spPr>
          <a:xfrm>
            <a:off x="0" y="-70680"/>
            <a:ext cx="12192000" cy="6928680"/>
          </a:xfrm>
        </p:spPr>
      </p:pic>
    </p:spTree>
    <p:extLst>
      <p:ext uri="{BB962C8B-B14F-4D97-AF65-F5344CB8AC3E}">
        <p14:creationId xmlns:p14="http://schemas.microsoft.com/office/powerpoint/2010/main" val="224829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內容版面配置區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"/>
          <a:stretch/>
        </p:blipFill>
        <p:spPr>
          <a:xfrm>
            <a:off x="1" y="0"/>
            <a:ext cx="12298363" cy="7124460"/>
          </a:xfrm>
        </p:spPr>
      </p:pic>
    </p:spTree>
    <p:extLst>
      <p:ext uri="{BB962C8B-B14F-4D97-AF65-F5344CB8AC3E}">
        <p14:creationId xmlns:p14="http://schemas.microsoft.com/office/powerpoint/2010/main" val="144641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內容版面配置區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"/>
          <a:stretch/>
        </p:blipFill>
        <p:spPr>
          <a:xfrm>
            <a:off x="0" y="0"/>
            <a:ext cx="12275388" cy="6858000"/>
          </a:xfrm>
        </p:spPr>
      </p:pic>
    </p:spTree>
    <p:extLst>
      <p:ext uri="{BB962C8B-B14F-4D97-AF65-F5344CB8AC3E}">
        <p14:creationId xmlns:p14="http://schemas.microsoft.com/office/powerpoint/2010/main" val="219583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內容版面配置區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6920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3056" y="999068"/>
            <a:ext cx="8761413" cy="706964"/>
          </a:xfrm>
        </p:spPr>
        <p:txBody>
          <a:bodyPr/>
          <a:lstStyle/>
          <a:p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七</a:t>
            </a: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4800" dirty="0" smtClean="0">
                <a:latin typeface="標楷體" pitchFamily="65" charset="-120"/>
                <a:ea typeface="標楷體" pitchFamily="65" charset="-120"/>
              </a:rPr>
              <a:t>本</a:t>
            </a:r>
            <a:r>
              <a:rPr lang="zh-TW" altLang="zh-TW" sz="4800" dirty="0">
                <a:latin typeface="標楷體" pitchFamily="65" charset="-120"/>
                <a:ea typeface="標楷體" pitchFamily="65" charset="-120"/>
              </a:rPr>
              <a:t>學期重要活動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54954" y="2603500"/>
            <a:ext cx="10557435" cy="34163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友善校園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週宣導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活動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9/1-9/7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）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友善校園靜態競賽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9/1-9/30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）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複合式防災演練（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9/17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第五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節、第六節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）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國家防災日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9/17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早上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21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高一校歌暨愛國歌曲比賽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(10/1)</a:t>
            </a:r>
          </a:p>
          <a:p>
            <a:pPr marL="0" indent="0">
              <a:buNone/>
            </a:pPr>
            <a:endParaRPr lang="zh-TW" altLang="zh-TW" sz="36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1600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七</a:t>
            </a: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4800" dirty="0" smtClean="0">
                <a:latin typeface="標楷體" pitchFamily="65" charset="-120"/>
                <a:ea typeface="標楷體" pitchFamily="65" charset="-120"/>
              </a:rPr>
              <a:t>本</a:t>
            </a:r>
            <a:r>
              <a:rPr lang="zh-TW" altLang="zh-TW" sz="4800" dirty="0">
                <a:latin typeface="標楷體" pitchFamily="65" charset="-120"/>
                <a:ea typeface="標楷體" pitchFamily="65" charset="-120"/>
              </a:rPr>
              <a:t>學期重要活動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55700" y="2536736"/>
            <a:ext cx="1008380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spcBef>
                <a:spcPts val="1000"/>
              </a:spcBef>
              <a:buClr>
                <a:srgbClr val="B31166"/>
              </a:buClr>
              <a:buSzPct val="80000"/>
              <a:buFont typeface="+mj-lt"/>
              <a:buAutoNum type="arabicPeriod" startAt="6"/>
            </a:pPr>
            <a:r>
              <a:rPr lang="zh-TW" alt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全校運動會</a:t>
            </a:r>
            <a:r>
              <a:rPr lang="en-US" altLang="zh-TW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(11/4</a:t>
            </a:r>
            <a:r>
              <a:rPr lang="zh-TW" alt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5)</a:t>
            </a:r>
          </a:p>
          <a:p>
            <a:pPr marL="742950" lvl="0" indent="-742950">
              <a:spcBef>
                <a:spcPts val="1000"/>
              </a:spcBef>
              <a:buClr>
                <a:srgbClr val="B31166"/>
              </a:buClr>
              <a:buSzPct val="80000"/>
              <a:buFont typeface="+mj-lt"/>
              <a:buAutoNum type="arabicPeriod" startAt="6"/>
            </a:pPr>
            <a:r>
              <a:rPr lang="zh-TW" alt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高一公民體驗活動</a:t>
            </a:r>
            <a:r>
              <a:rPr lang="en-US" altLang="zh-TW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(11/11</a:t>
            </a:r>
            <a:r>
              <a:rPr lang="zh-TW" alt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12)</a:t>
            </a:r>
          </a:p>
          <a:p>
            <a:pPr marL="742950" lvl="0" indent="-742950">
              <a:spcBef>
                <a:spcPts val="1000"/>
              </a:spcBef>
              <a:buClr>
                <a:srgbClr val="B31166"/>
              </a:buClr>
              <a:buSzPct val="80000"/>
              <a:buFont typeface="+mj-lt"/>
              <a:buAutoNum type="arabicPeriod" startAt="6"/>
            </a:pPr>
            <a:r>
              <a:rPr lang="zh-TW" alt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拔河比賽</a:t>
            </a:r>
            <a:r>
              <a:rPr lang="en-US" altLang="zh-TW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(12/10)</a:t>
            </a:r>
          </a:p>
          <a:p>
            <a:pPr marL="742950" lvl="0" indent="-742950">
              <a:spcBef>
                <a:spcPts val="1000"/>
              </a:spcBef>
              <a:buClr>
                <a:srgbClr val="B31166"/>
              </a:buClr>
              <a:buSzPct val="80000"/>
              <a:buFont typeface="+mj-lt"/>
              <a:buAutoNum type="arabicPeriod" startAt="6"/>
            </a:pPr>
            <a:r>
              <a:rPr lang="zh-TW" alt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廣告設計科成果</a:t>
            </a:r>
            <a:r>
              <a:rPr lang="zh-TW" alt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展</a:t>
            </a:r>
            <a:r>
              <a:rPr lang="en-US" altLang="zh-TW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標楷體" pitchFamily="65" charset="-120"/>
              </a:rPr>
              <a:t>(1/4)</a:t>
            </a:r>
            <a:endParaRPr lang="en-US" altLang="zh-TW" sz="3600" dirty="0">
              <a:solidFill>
                <a:prstClr val="black">
                  <a:lumMod val="75000"/>
                  <a:lumOff val="25000"/>
                </a:prst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3068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三、</a:t>
            </a:r>
            <a:r>
              <a:rPr lang="zh-TW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</a:t>
            </a:r>
            <a:r>
              <a:rPr lang="zh-TW" altLang="zh-TW" sz="48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產</a:t>
            </a:r>
            <a:r>
              <a:rPr lang="zh-TW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基金</a:t>
            </a:r>
            <a:r>
              <a:rPr lang="en-US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急難慰問金</a:t>
            </a:r>
            <a:r>
              <a:rPr lang="en-US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8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5837" y="2603500"/>
            <a:ext cx="11537577" cy="3416300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因傷病住院七日以上或發生意外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死亡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，經符合教育部訂頒之規定者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核給新臺幣一萬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元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。符合全民健保重大傷病標準者，核給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新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臺幣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萬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元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遭受父母虐待、遺棄、強迫從事不正當職業行為，致無法生活於家庭者，或經政府核准有案之社會福利機構及社會福利機構委託親屬收容者，核給新台幣二萬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元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None/>
            </a:pP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5058" y="1897162"/>
            <a:ext cx="290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學生本人</a:t>
            </a:r>
            <a:endParaRPr lang="zh-TW" altLang="en-US" sz="36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4097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0" y="420216"/>
            <a:ext cx="8328956" cy="6082184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 orient="vert"/>
          </p:nvPr>
        </p:nvSpPr>
        <p:spPr>
          <a:xfrm>
            <a:off x="9182137" y="1253067"/>
            <a:ext cx="1409964" cy="4748590"/>
          </a:xfrm>
        </p:spPr>
        <p:txBody>
          <a:bodyPr anchor="t"/>
          <a:lstStyle/>
          <a:p>
            <a:pPr algn="ctr"/>
            <a:r>
              <a:rPr lang="zh-TW" altLang="en-US" sz="44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本校位置圖</a:t>
            </a:r>
            <a:endParaRPr lang="zh-TW" altLang="en-US" sz="44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8994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9283" y="2603500"/>
            <a:ext cx="11551024" cy="425450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有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下列情形之一，致家庭經濟陷於困境無力撫育者： 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indent="-160338"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失蹤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達六個月以上、或入獄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服刑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或非自願離職者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核給新臺幣一萬元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一方符合全民健保重大傷病標準者，核給新臺幣二萬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元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因特殊災害受傷並住院未滿七日者，核給新台幣五千元，住院達七日以上者，核給新台幣一萬元。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(4)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死亡者，核給新台幣二萬元。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5059" y="2052437"/>
            <a:ext cx="416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父母或其監護人</a:t>
            </a:r>
            <a:endParaRPr lang="zh-TW" altLang="en-US" sz="36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三、</a:t>
            </a:r>
            <a:r>
              <a:rPr lang="zh-TW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</a:t>
            </a:r>
            <a:r>
              <a:rPr lang="zh-TW" altLang="zh-TW" sz="48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產</a:t>
            </a:r>
            <a:r>
              <a:rPr lang="zh-TW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基金</a:t>
            </a:r>
            <a:r>
              <a:rPr lang="en-US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急難慰問金</a:t>
            </a:r>
            <a:r>
              <a:rPr lang="en-US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8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50343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9939" y="2363638"/>
            <a:ext cx="11470340" cy="409019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因其他家境特殊、清寒或遭逢重大意外事故等原因，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經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教育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部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專案核准者。 前項第一款至第三款，個人申請一年以一次為限；前項第三款第一目及第二目如父母雙方發生同事故者，以累計方式核發；第一目至第四目如持有低收入戶證明者，依原核給金額增加新臺幣一萬元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357188" indent="-357188"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zh-TW" sz="3200" b="1" dirty="0">
                <a:latin typeface="標楷體" pitchFamily="65" charset="-120"/>
                <a:ea typeface="標楷體" pitchFamily="65" charset="-120"/>
              </a:rPr>
              <a:t>如符合上述請領條件，請備妥資料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3200" b="1" dirty="0">
                <a:latin typeface="標楷體" pitchFamily="65" charset="-120"/>
                <a:ea typeface="標楷體" pitchFamily="65" charset="-120"/>
              </a:rPr>
              <a:t>若不清楚可詢問，避免影響自身權益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3200" b="1" dirty="0">
                <a:latin typeface="標楷體" pitchFamily="65" charset="-120"/>
                <a:ea typeface="標楷體" pitchFamily="65" charset="-120"/>
              </a:rPr>
              <a:t>，繳</a:t>
            </a:r>
            <a:r>
              <a:rPr lang="zh-TW" altLang="zh-TW" sz="3200" b="1" dirty="0" smtClean="0">
                <a:latin typeface="標楷體" pitchFamily="65" charset="-120"/>
                <a:ea typeface="標楷體" pitchFamily="65" charset="-120"/>
              </a:rPr>
              <a:t>至教官</a:t>
            </a:r>
            <a:r>
              <a:rPr lang="zh-TW" altLang="zh-TW" sz="3200" b="1" dirty="0">
                <a:latin typeface="標楷體" pitchFamily="65" charset="-120"/>
                <a:ea typeface="標楷體" pitchFamily="65" charset="-120"/>
              </a:rPr>
              <a:t>室生輔組</a:t>
            </a:r>
            <a:r>
              <a:rPr lang="zh-TW" altLang="zh-TW" sz="3200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sz="2800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三、</a:t>
            </a:r>
            <a:r>
              <a:rPr lang="zh-TW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</a:t>
            </a:r>
            <a:r>
              <a:rPr lang="zh-TW" altLang="zh-TW" sz="48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產</a:t>
            </a:r>
            <a:r>
              <a:rPr lang="zh-TW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基金</a:t>
            </a:r>
            <a:r>
              <a:rPr lang="en-US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急難慰問金</a:t>
            </a:r>
            <a:r>
              <a:rPr lang="en-US" altLang="zh-TW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8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4224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half" idx="4294967295"/>
          </p:nvPr>
        </p:nvSpPr>
        <p:spPr>
          <a:xfrm>
            <a:off x="266700" y="1346200"/>
            <a:ext cx="11518900" cy="51435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本校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專車採「使用者付費」原則，有登記申請搭乘者，方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可搭乘，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請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新生注意要搭乘之路線、車次及站別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3200" dirty="0">
                <a:ea typeface="標楷體"/>
                <a:cs typeface="Times New Roman"/>
              </a:rPr>
              <a:t>申請專車異動或調整，要事前向教官室校安人員許先生拿</a:t>
            </a:r>
            <a:r>
              <a:rPr lang="zh-TW" altLang="zh-TW" sz="3200" dirty="0" smtClean="0">
                <a:ea typeface="標楷體"/>
                <a:cs typeface="Times New Roman"/>
              </a:rPr>
              <a:t>取「專</a:t>
            </a:r>
            <a:endParaRPr lang="en-US" altLang="zh-TW" sz="3200" dirty="0" smtClean="0"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dirty="0">
                <a:ea typeface="標楷體"/>
                <a:cs typeface="Times New Roman"/>
              </a:rPr>
              <a:t> </a:t>
            </a:r>
            <a:r>
              <a:rPr lang="zh-TW" altLang="en-US" sz="3200" dirty="0" smtClean="0">
                <a:ea typeface="標楷體"/>
                <a:cs typeface="Times New Roman"/>
              </a:rPr>
              <a:t>  </a:t>
            </a:r>
            <a:r>
              <a:rPr lang="zh-TW" altLang="zh-TW" sz="3200" dirty="0" smtClean="0">
                <a:ea typeface="標楷體"/>
                <a:cs typeface="Times New Roman"/>
              </a:rPr>
              <a:t>車</a:t>
            </a:r>
            <a:r>
              <a:rPr lang="zh-TW" altLang="zh-TW" sz="3200" dirty="0">
                <a:ea typeface="標楷體"/>
                <a:cs typeface="Times New Roman"/>
              </a:rPr>
              <a:t>異動申請表」以紙本提出申請，且須由家長簽名及蓋章並由</a:t>
            </a:r>
            <a:r>
              <a:rPr lang="zh-TW" altLang="zh-TW" sz="3200" dirty="0" smtClean="0">
                <a:ea typeface="標楷體"/>
                <a:cs typeface="Times New Roman"/>
              </a:rPr>
              <a:t>校</a:t>
            </a:r>
            <a:endParaRPr lang="en-US" altLang="zh-TW" sz="3200" dirty="0" smtClean="0"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dirty="0">
                <a:ea typeface="標楷體"/>
                <a:cs typeface="Times New Roman"/>
              </a:rPr>
              <a:t> </a:t>
            </a:r>
            <a:r>
              <a:rPr lang="zh-TW" altLang="en-US" sz="3200" dirty="0" smtClean="0">
                <a:ea typeface="標楷體"/>
                <a:cs typeface="Times New Roman"/>
              </a:rPr>
              <a:t>  </a:t>
            </a:r>
            <a:r>
              <a:rPr lang="zh-TW" altLang="zh-TW" sz="3200" dirty="0" smtClean="0">
                <a:ea typeface="標楷體"/>
                <a:cs typeface="Times New Roman"/>
              </a:rPr>
              <a:t>方</a:t>
            </a:r>
            <a:r>
              <a:rPr lang="zh-TW" altLang="zh-TW" sz="3200" dirty="0">
                <a:ea typeface="標楷體"/>
                <a:cs typeface="Times New Roman"/>
              </a:rPr>
              <a:t>電話聯繫家長後，校方才會受理處置</a:t>
            </a:r>
            <a:r>
              <a:rPr lang="zh-TW" altLang="zh-TW" sz="3200" dirty="0" smtClean="0">
                <a:ea typeface="標楷體"/>
                <a:cs typeface="Times New Roman"/>
              </a:rPr>
              <a:t>。</a:t>
            </a:r>
            <a:endParaRPr lang="en-US" altLang="zh-TW" sz="3200" dirty="0" smtClean="0"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en-US" altLang="zh-TW" sz="3200" dirty="0" smtClean="0">
                <a:latin typeface="標楷體"/>
                <a:ea typeface="標楷體"/>
                <a:cs typeface="Times New Roman"/>
              </a:rPr>
              <a:t>3.</a:t>
            </a:r>
            <a:r>
              <a:rPr lang="zh-TW" altLang="zh-TW" sz="3200" dirty="0">
                <a:ea typeface="標楷體"/>
                <a:cs typeface="Times New Roman"/>
              </a:rPr>
              <a:t>車資統一由各車車長代收，另各車車長當日收到同學繳交車資後</a:t>
            </a:r>
            <a:r>
              <a:rPr lang="zh-TW" altLang="zh-TW" sz="3200" dirty="0" smtClean="0">
                <a:ea typeface="標楷體"/>
                <a:cs typeface="Times New Roman"/>
              </a:rPr>
              <a:t>，</a:t>
            </a:r>
            <a:endParaRPr lang="en-US" altLang="zh-TW" sz="3200" dirty="0" smtClean="0"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dirty="0">
                <a:ea typeface="標楷體"/>
                <a:cs typeface="Times New Roman"/>
              </a:rPr>
              <a:t> </a:t>
            </a:r>
            <a:r>
              <a:rPr lang="zh-TW" altLang="en-US" sz="3200" dirty="0" smtClean="0">
                <a:ea typeface="標楷體"/>
                <a:cs typeface="Times New Roman"/>
              </a:rPr>
              <a:t>   </a:t>
            </a:r>
            <a:r>
              <a:rPr lang="zh-TW" altLang="zh-TW" sz="3200" dirty="0" smtClean="0">
                <a:ea typeface="標楷體"/>
                <a:cs typeface="Times New Roman"/>
              </a:rPr>
              <a:t>請</a:t>
            </a:r>
            <a:r>
              <a:rPr lang="zh-TW" altLang="zh-TW" sz="3200" dirty="0">
                <a:ea typeface="標楷體"/>
                <a:cs typeface="Times New Roman"/>
              </a:rPr>
              <a:t>於當日轉交給司機簽收，「</a:t>
            </a:r>
            <a:r>
              <a:rPr lang="zh-TW" altLang="zh-TW" sz="3200" b="1" dirty="0">
                <a:solidFill>
                  <a:srgbClr val="FF0000"/>
                </a:solidFill>
                <a:ea typeface="標楷體"/>
                <a:cs typeface="Times New Roman"/>
              </a:rPr>
              <a:t>千萬不要把錢留在自已身上，</a:t>
            </a:r>
            <a:r>
              <a:rPr lang="zh-TW" altLang="zh-TW" sz="3200" b="1" dirty="0" smtClean="0">
                <a:solidFill>
                  <a:srgbClr val="FF0000"/>
                </a:solidFill>
                <a:ea typeface="標楷體"/>
                <a:cs typeface="Times New Roman"/>
              </a:rPr>
              <a:t>最後</a:t>
            </a:r>
            <a:endParaRPr lang="en-US" altLang="zh-TW" sz="3200" b="1" dirty="0" smtClean="0">
              <a:solidFill>
                <a:srgbClr val="FF0000"/>
              </a:solidFill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b="1" dirty="0" smtClean="0">
                <a:solidFill>
                  <a:srgbClr val="FF0000"/>
                </a:solidFill>
                <a:ea typeface="標楷體"/>
                <a:cs typeface="Times New Roman"/>
              </a:rPr>
              <a:t>    </a:t>
            </a:r>
            <a:r>
              <a:rPr lang="zh-TW" altLang="zh-TW" sz="3200" b="1" dirty="0" smtClean="0">
                <a:solidFill>
                  <a:srgbClr val="FF0000"/>
                </a:solidFill>
                <a:ea typeface="標楷體"/>
                <a:cs typeface="Times New Roman"/>
              </a:rPr>
              <a:t>收</a:t>
            </a:r>
            <a:r>
              <a:rPr lang="zh-TW" altLang="zh-TW" sz="3200" b="1" dirty="0">
                <a:solidFill>
                  <a:srgbClr val="FF0000"/>
                </a:solidFill>
                <a:ea typeface="標楷體"/>
                <a:cs typeface="Times New Roman"/>
              </a:rPr>
              <a:t>完</a:t>
            </a:r>
            <a:r>
              <a:rPr lang="zh-TW" altLang="zh-TW" sz="3200" b="1" dirty="0" smtClean="0">
                <a:solidFill>
                  <a:srgbClr val="FF0000"/>
                </a:solidFill>
                <a:ea typeface="標楷體"/>
                <a:cs typeface="Times New Roman"/>
              </a:rPr>
              <a:t>一大筆</a:t>
            </a:r>
            <a:r>
              <a:rPr lang="zh-TW" altLang="zh-TW" sz="3200" b="1" dirty="0">
                <a:solidFill>
                  <a:srgbClr val="FF0000"/>
                </a:solidFill>
                <a:ea typeface="標楷體"/>
                <a:cs typeface="Times New Roman"/>
              </a:rPr>
              <a:t>錢再給司機」，徒增保管</a:t>
            </a:r>
            <a:r>
              <a:rPr lang="en-US" altLang="zh-TW" sz="3200" b="1" dirty="0">
                <a:solidFill>
                  <a:srgbClr val="FF0000"/>
                </a:solidFill>
                <a:ea typeface="標楷體"/>
                <a:cs typeface="Times New Roman"/>
              </a:rPr>
              <a:t>(</a:t>
            </a:r>
            <a:r>
              <a:rPr lang="zh-TW" altLang="zh-TW" sz="3200" b="1" dirty="0">
                <a:solidFill>
                  <a:srgbClr val="FF0000"/>
                </a:solidFill>
                <a:ea typeface="標楷體"/>
                <a:cs typeface="Times New Roman"/>
              </a:rPr>
              <a:t>失竊</a:t>
            </a:r>
            <a:r>
              <a:rPr lang="en-US" altLang="zh-TW" sz="3200" b="1" dirty="0">
                <a:solidFill>
                  <a:srgbClr val="FF0000"/>
                </a:solidFill>
                <a:ea typeface="標楷體"/>
                <a:cs typeface="Times New Roman"/>
              </a:rPr>
              <a:t>)</a:t>
            </a:r>
            <a:r>
              <a:rPr lang="zh-TW" altLang="zh-TW" sz="3200" b="1" dirty="0">
                <a:solidFill>
                  <a:srgbClr val="FF0000"/>
                </a:solidFill>
                <a:ea typeface="標楷體"/>
                <a:cs typeface="Times New Roman"/>
              </a:rPr>
              <a:t>風險。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 idx="4294967295"/>
          </p:nvPr>
        </p:nvSpPr>
        <p:spPr>
          <a:xfrm>
            <a:off x="190500" y="212725"/>
            <a:ext cx="8831263" cy="1373188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四、專車宣導</a:t>
            </a:r>
            <a:endParaRPr lang="zh-TW" altLang="en-US" sz="48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6461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9022" y="308402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四、專車宣導</a:t>
            </a:r>
            <a:endParaRPr lang="zh-TW" altLang="en-US" dirty="0"/>
          </a:p>
        </p:txBody>
      </p:sp>
      <p:sp>
        <p:nvSpPr>
          <p:cNvPr id="3" name="文字版面配置區 2"/>
          <p:cNvSpPr txBox="1">
            <a:spLocks/>
          </p:cNvSpPr>
          <p:nvPr/>
        </p:nvSpPr>
        <p:spPr>
          <a:xfrm>
            <a:off x="266700" y="1346200"/>
            <a:ext cx="11518900" cy="538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zh-TW" sz="3200" dirty="0">
                <a:ea typeface="標楷體"/>
                <a:cs typeface="Times New Roman"/>
              </a:rPr>
              <a:t>如原本沒有搭乘專車的同學，若因種種因素需申請搭乘時</a:t>
            </a:r>
            <a:r>
              <a:rPr lang="zh-TW" altLang="zh-TW" sz="3200" dirty="0" smtClean="0">
                <a:ea typeface="標楷體"/>
                <a:cs typeface="Times New Roman"/>
              </a:rPr>
              <a:t>，</a:t>
            </a:r>
            <a:endParaRPr lang="en-US" altLang="zh-TW" sz="3200" dirty="0" smtClean="0"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dirty="0">
                <a:ea typeface="標楷體"/>
                <a:cs typeface="Times New Roman"/>
              </a:rPr>
              <a:t> </a:t>
            </a:r>
            <a:r>
              <a:rPr lang="zh-TW" altLang="en-US" sz="3200" dirty="0" smtClean="0">
                <a:ea typeface="標楷體"/>
                <a:cs typeface="Times New Roman"/>
              </a:rPr>
              <a:t>   </a:t>
            </a:r>
            <a:r>
              <a:rPr lang="zh-TW" altLang="zh-TW" sz="3200" dirty="0" smtClean="0">
                <a:ea typeface="標楷體"/>
                <a:cs typeface="Times New Roman"/>
              </a:rPr>
              <a:t>請</a:t>
            </a:r>
            <a:r>
              <a:rPr lang="zh-TW" altLang="zh-TW" sz="3200" dirty="0">
                <a:ea typeface="標楷體"/>
                <a:cs typeface="Times New Roman"/>
              </a:rPr>
              <a:t>到教官室登記，若該車仍有空位才會安排媒合。車位因</a:t>
            </a:r>
            <a:r>
              <a:rPr lang="zh-TW" altLang="zh-TW" sz="3200" dirty="0" smtClean="0">
                <a:ea typeface="標楷體"/>
                <a:cs typeface="Times New Roman"/>
              </a:rPr>
              <a:t>屬</a:t>
            </a:r>
            <a:endParaRPr lang="en-US" altLang="zh-TW" sz="3200" dirty="0" smtClean="0"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dirty="0">
                <a:ea typeface="標楷體"/>
                <a:cs typeface="Times New Roman"/>
              </a:rPr>
              <a:t> </a:t>
            </a:r>
            <a:r>
              <a:rPr lang="zh-TW" altLang="en-US" sz="3200" dirty="0" smtClean="0">
                <a:ea typeface="標楷體"/>
                <a:cs typeface="Times New Roman"/>
              </a:rPr>
              <a:t>   </a:t>
            </a:r>
            <a:r>
              <a:rPr lang="zh-TW" altLang="zh-TW" sz="3200" dirty="0" smtClean="0">
                <a:ea typeface="標楷體"/>
                <a:cs typeface="Times New Roman"/>
              </a:rPr>
              <a:t>於</a:t>
            </a:r>
            <a:r>
              <a:rPr lang="zh-TW" altLang="zh-TW" sz="3200" dirty="0">
                <a:ea typeface="標楷體"/>
                <a:cs typeface="Times New Roman"/>
              </a:rPr>
              <a:t>專人權益</a:t>
            </a:r>
            <a:r>
              <a:rPr lang="en-US" altLang="zh-TW" sz="3200" dirty="0">
                <a:ea typeface="標楷體"/>
                <a:cs typeface="Times New Roman"/>
              </a:rPr>
              <a:t>(</a:t>
            </a:r>
            <a:r>
              <a:rPr lang="zh-TW" altLang="zh-TW" sz="3200" dirty="0">
                <a:ea typeface="標楷體"/>
                <a:cs typeface="Times New Roman"/>
              </a:rPr>
              <a:t>一人一座位</a:t>
            </a:r>
            <a:r>
              <a:rPr lang="en-US" altLang="zh-TW" sz="3200" dirty="0">
                <a:ea typeface="標楷體"/>
                <a:cs typeface="Times New Roman"/>
              </a:rPr>
              <a:t>)</a:t>
            </a:r>
            <a:r>
              <a:rPr lang="zh-TW" altLang="zh-TW" sz="3200" dirty="0">
                <a:ea typeface="標楷體"/>
                <a:cs typeface="Times New Roman"/>
              </a:rPr>
              <a:t>，故選定後不得隨意更換，亦嚴禁</a:t>
            </a:r>
            <a:r>
              <a:rPr lang="zh-TW" altLang="zh-TW" sz="3200" dirty="0" smtClean="0">
                <a:ea typeface="標楷體"/>
                <a:cs typeface="Times New Roman"/>
              </a:rPr>
              <a:t>私</a:t>
            </a:r>
            <a:endParaRPr lang="en-US" altLang="zh-TW" sz="3200" dirty="0" smtClean="0"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dirty="0">
                <a:ea typeface="標楷體"/>
                <a:cs typeface="Times New Roman"/>
              </a:rPr>
              <a:t> </a:t>
            </a:r>
            <a:r>
              <a:rPr lang="zh-TW" altLang="en-US" sz="3200" dirty="0" smtClean="0">
                <a:ea typeface="標楷體"/>
                <a:cs typeface="Times New Roman"/>
              </a:rPr>
              <a:t>   </a:t>
            </a:r>
            <a:r>
              <a:rPr lang="zh-TW" altLang="zh-TW" sz="3200" dirty="0" smtClean="0">
                <a:ea typeface="標楷體"/>
                <a:cs typeface="Times New Roman"/>
              </a:rPr>
              <a:t>自</a:t>
            </a:r>
            <a:r>
              <a:rPr lang="zh-TW" altLang="zh-TW" sz="3200" dirty="0">
                <a:ea typeface="標楷體"/>
                <a:cs typeface="Times New Roman"/>
              </a:rPr>
              <a:t>搭乘情事，違者依校規處分外，專車公司另依據相關</a:t>
            </a:r>
            <a:r>
              <a:rPr lang="zh-TW" altLang="zh-TW" sz="3200" dirty="0" smtClean="0">
                <a:ea typeface="標楷體"/>
                <a:cs typeface="Times New Roman"/>
              </a:rPr>
              <a:t>法規</a:t>
            </a:r>
            <a:endParaRPr lang="en-US" altLang="zh-TW" sz="3200" dirty="0" smtClean="0"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dirty="0">
                <a:ea typeface="標楷體"/>
                <a:cs typeface="Times New Roman"/>
              </a:rPr>
              <a:t> </a:t>
            </a:r>
            <a:r>
              <a:rPr lang="zh-TW" altLang="en-US" sz="3200" dirty="0" smtClean="0">
                <a:ea typeface="標楷體"/>
                <a:cs typeface="Times New Roman"/>
              </a:rPr>
              <a:t>   </a:t>
            </a:r>
            <a:r>
              <a:rPr lang="zh-TW" altLang="zh-TW" sz="3200" dirty="0" smtClean="0">
                <a:ea typeface="標楷體"/>
                <a:cs typeface="Times New Roman"/>
              </a:rPr>
              <a:t>權力</a:t>
            </a:r>
            <a:r>
              <a:rPr lang="zh-TW" altLang="zh-TW" sz="3200" dirty="0">
                <a:ea typeface="標楷體"/>
                <a:cs typeface="Times New Roman"/>
              </a:rPr>
              <a:t>主張損害賠償。</a:t>
            </a:r>
            <a:endParaRPr lang="zh-TW" altLang="en-US" sz="3200" dirty="0"/>
          </a:p>
          <a:p>
            <a:pPr marL="0" indent="0"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zh-TW" sz="3200" dirty="0">
                <a:ea typeface="標楷體"/>
                <a:cs typeface="Times New Roman"/>
              </a:rPr>
              <a:t>若因種種因素，次月不搭專車時，應於當月</a:t>
            </a:r>
            <a:r>
              <a:rPr lang="en-US" altLang="zh-TW" sz="3200" dirty="0">
                <a:ea typeface="標楷體"/>
                <a:cs typeface="Times New Roman"/>
              </a:rPr>
              <a:t>25</a:t>
            </a:r>
            <a:r>
              <a:rPr lang="zh-TW" altLang="zh-TW" sz="3200" dirty="0">
                <a:ea typeface="標楷體"/>
                <a:cs typeface="Times New Roman"/>
              </a:rPr>
              <a:t>日前向教官</a:t>
            </a:r>
            <a:r>
              <a:rPr lang="zh-TW" altLang="zh-TW" sz="3200" dirty="0" smtClean="0">
                <a:ea typeface="標楷體"/>
                <a:cs typeface="Times New Roman"/>
              </a:rPr>
              <a:t>室</a:t>
            </a:r>
            <a:endParaRPr lang="en-US" altLang="zh-TW" sz="3200" dirty="0" smtClean="0"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dirty="0">
                <a:ea typeface="標楷體"/>
                <a:cs typeface="Times New Roman"/>
              </a:rPr>
              <a:t> </a:t>
            </a:r>
            <a:r>
              <a:rPr lang="zh-TW" altLang="en-US" sz="3200" dirty="0" smtClean="0">
                <a:ea typeface="標楷體"/>
                <a:cs typeface="Times New Roman"/>
              </a:rPr>
              <a:t>   </a:t>
            </a:r>
            <a:r>
              <a:rPr lang="zh-TW" altLang="zh-TW" sz="3200" dirty="0" smtClean="0">
                <a:ea typeface="標楷體"/>
                <a:cs typeface="Times New Roman"/>
              </a:rPr>
              <a:t>許先生</a:t>
            </a:r>
            <a:r>
              <a:rPr lang="zh-TW" altLang="zh-TW" sz="3200" dirty="0">
                <a:ea typeface="標楷體"/>
                <a:cs typeface="Times New Roman"/>
              </a:rPr>
              <a:t>拿取「專車異動申請表」以紙本提出申請取消搭乘專車</a:t>
            </a:r>
            <a:r>
              <a:rPr lang="zh-TW" altLang="zh-TW" sz="3200" dirty="0" smtClean="0">
                <a:ea typeface="標楷體"/>
                <a:cs typeface="Times New Roman"/>
              </a:rPr>
              <a:t>，</a:t>
            </a:r>
            <a:endParaRPr lang="en-US" altLang="zh-TW" sz="3200" dirty="0" smtClean="0"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dirty="0">
                <a:ea typeface="標楷體"/>
                <a:cs typeface="Times New Roman"/>
              </a:rPr>
              <a:t> </a:t>
            </a:r>
            <a:r>
              <a:rPr lang="zh-TW" altLang="en-US" sz="3200" dirty="0" smtClean="0">
                <a:ea typeface="標楷體"/>
                <a:cs typeface="Times New Roman"/>
              </a:rPr>
              <a:t>   </a:t>
            </a:r>
            <a:r>
              <a:rPr lang="zh-TW" altLang="zh-TW" sz="3200" dirty="0" smtClean="0">
                <a:ea typeface="標楷體"/>
                <a:cs typeface="Times New Roman"/>
              </a:rPr>
              <a:t>並</a:t>
            </a:r>
            <a:r>
              <a:rPr lang="zh-TW" altLang="zh-TW" sz="3200" dirty="0">
                <a:ea typeface="標楷體"/>
                <a:cs typeface="Times New Roman"/>
              </a:rPr>
              <a:t>向車長回報，校方電話聯繫家長後，校方才會受理處置。</a:t>
            </a:r>
            <a:r>
              <a:rPr lang="zh-TW" altLang="zh-TW" sz="3200" b="1" dirty="0" smtClean="0">
                <a:solidFill>
                  <a:srgbClr val="FF0000"/>
                </a:solidFill>
                <a:ea typeface="標楷體"/>
                <a:cs typeface="Times New Roman"/>
              </a:rPr>
              <a:t>如同</a:t>
            </a:r>
            <a:endParaRPr lang="en-US" altLang="zh-TW" sz="3200" b="1" dirty="0" smtClean="0">
              <a:solidFill>
                <a:srgbClr val="FF0000"/>
              </a:solidFill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rgbClr val="FF0000"/>
                </a:solidFill>
                <a:ea typeface="標楷體"/>
                <a:cs typeface="Times New Roman"/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  <a:ea typeface="標楷體"/>
                <a:cs typeface="Times New Roman"/>
              </a:rPr>
              <a:t>   </a:t>
            </a:r>
            <a:r>
              <a:rPr lang="zh-TW" altLang="zh-TW" sz="3200" b="1" dirty="0" smtClean="0">
                <a:solidFill>
                  <a:srgbClr val="FF0000"/>
                </a:solidFill>
                <a:ea typeface="標楷體"/>
                <a:cs typeface="Times New Roman"/>
              </a:rPr>
              <a:t>學</a:t>
            </a:r>
            <a:r>
              <a:rPr lang="zh-TW" altLang="zh-TW" sz="3200" b="1" dirty="0">
                <a:solidFill>
                  <a:srgbClr val="FF0000"/>
                </a:solidFill>
                <a:ea typeface="標楷體"/>
                <a:cs typeface="Times New Roman"/>
              </a:rPr>
              <a:t>未盡告知校方情形下，自行停止搭乘致違反專車公司權益時</a:t>
            </a:r>
            <a:r>
              <a:rPr lang="zh-TW" altLang="zh-TW" sz="3200" b="1" dirty="0" smtClean="0">
                <a:solidFill>
                  <a:srgbClr val="FF0000"/>
                </a:solidFill>
                <a:ea typeface="標楷體"/>
                <a:cs typeface="Times New Roman"/>
              </a:rPr>
              <a:t>，</a:t>
            </a:r>
            <a:endParaRPr lang="en-US" altLang="zh-TW" sz="3200" b="1" dirty="0" smtClean="0">
              <a:solidFill>
                <a:srgbClr val="FF0000"/>
              </a:solidFill>
              <a:ea typeface="標楷體"/>
              <a:cs typeface="Times New Roman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rgbClr val="FF0000"/>
                </a:solidFill>
                <a:ea typeface="標楷體"/>
                <a:cs typeface="Times New Roman"/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  <a:ea typeface="標楷體"/>
                <a:cs typeface="Times New Roman"/>
              </a:rPr>
              <a:t>   </a:t>
            </a:r>
            <a:r>
              <a:rPr lang="zh-TW" altLang="zh-TW" sz="3200" b="1" dirty="0" smtClean="0">
                <a:solidFill>
                  <a:srgbClr val="FF0000"/>
                </a:solidFill>
                <a:ea typeface="標楷體"/>
                <a:cs typeface="Times New Roman"/>
              </a:rPr>
              <a:t>廠商</a:t>
            </a:r>
            <a:r>
              <a:rPr lang="zh-TW" altLang="zh-TW" sz="3200" b="1" dirty="0">
                <a:solidFill>
                  <a:srgbClr val="FF0000"/>
                </a:solidFill>
                <a:ea typeface="標楷體"/>
                <a:cs typeface="Times New Roman"/>
              </a:rPr>
              <a:t>得主張下月繼續搭乘，並收取整月車資</a:t>
            </a:r>
            <a:r>
              <a:rPr lang="zh-TW" altLang="zh-TW" sz="3200" dirty="0">
                <a:ea typeface="標楷體"/>
                <a:cs typeface="Times New Roman"/>
              </a:rPr>
              <a:t>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 typeface="Wingdings 3" charset="2"/>
              <a:buNone/>
            </a:pP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81746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9022" y="308402"/>
            <a:ext cx="7569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四、專車</a:t>
            </a:r>
            <a:r>
              <a:rPr lang="zh-TW" altLang="en-US" sz="48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宣導</a:t>
            </a:r>
            <a:r>
              <a:rPr lang="en-US" altLang="zh-TW" sz="48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48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車資減免</a:t>
            </a:r>
            <a:endParaRPr lang="zh-TW" altLang="en-US" dirty="0"/>
          </a:p>
        </p:txBody>
      </p:sp>
      <p:sp>
        <p:nvSpPr>
          <p:cNvPr id="3" name="文字版面配置區 2"/>
          <p:cNvSpPr txBox="1">
            <a:spLocks/>
          </p:cNvSpPr>
          <p:nvPr/>
        </p:nvSpPr>
        <p:spPr>
          <a:xfrm>
            <a:off x="266700" y="1346200"/>
            <a:ext cx="11518900" cy="538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中低收入戶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  <a:cs typeface="Times New Roman"/>
              </a:rPr>
              <a:t>證明學生，車資為</a:t>
            </a:r>
            <a:r>
              <a:rPr lang="en-US" altLang="zh-TW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8</a:t>
            </a:r>
            <a:r>
              <a:rPr lang="zh-TW" altLang="zh-TW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折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  <a:cs typeface="Times New Roman"/>
              </a:rPr>
              <a:t>優惠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/>
              </a:rPr>
              <a:t>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lvl="0" indent="0"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Times New Roman"/>
              </a:rPr>
              <a:t>2.</a:t>
            </a:r>
            <a:r>
              <a:rPr lang="zh-TW" altLang="zh-TW" sz="3200" b="1" kern="100" dirty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低收入戶證明</a:t>
            </a:r>
            <a:r>
              <a:rPr lang="zh-TW" altLang="zh-TW" sz="3200" kern="100" dirty="0">
                <a:latin typeface="Calibri"/>
                <a:ea typeface="標楷體"/>
                <a:cs typeface="Times New Roman"/>
              </a:rPr>
              <a:t>、</a:t>
            </a:r>
            <a:r>
              <a:rPr lang="zh-TW" altLang="zh-TW" sz="3200" b="1" kern="100" dirty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身心障礙手冊</a:t>
            </a:r>
            <a:r>
              <a:rPr lang="zh-TW" altLang="zh-TW" sz="3200" kern="100" dirty="0">
                <a:latin typeface="Calibri"/>
                <a:ea typeface="標楷體"/>
                <a:cs typeface="Times New Roman"/>
              </a:rPr>
              <a:t>學生，票價為</a:t>
            </a:r>
            <a:r>
              <a:rPr lang="en-US" altLang="zh-TW" sz="3200" b="1" kern="100" dirty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5</a:t>
            </a:r>
            <a:r>
              <a:rPr lang="zh-TW" altLang="zh-TW" sz="3200" b="1" kern="100" dirty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折</a:t>
            </a:r>
            <a:r>
              <a:rPr lang="zh-TW" altLang="zh-TW" sz="3200" kern="100" dirty="0" smtClean="0">
                <a:latin typeface="Calibri"/>
                <a:ea typeface="標楷體"/>
                <a:cs typeface="Times New Roman"/>
              </a:rPr>
              <a:t>優惠</a:t>
            </a:r>
            <a:endParaRPr lang="en-US" altLang="zh-TW" sz="3200" kern="100" dirty="0" smtClean="0">
              <a:latin typeface="Calibri"/>
              <a:ea typeface="標楷體"/>
              <a:cs typeface="Times New Roman"/>
            </a:endParaRPr>
          </a:p>
          <a:p>
            <a:pPr marL="0" lvl="0" indent="0">
              <a:buNone/>
            </a:pPr>
            <a:r>
              <a:rPr lang="en-US" altLang="zh-TW" sz="32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3</a:t>
            </a:r>
            <a:r>
              <a:rPr lang="en-US" altLang="zh-TW" sz="3200" kern="100" dirty="0" smtClean="0">
                <a:latin typeface="Calibri"/>
                <a:ea typeface="標楷體"/>
                <a:cs typeface="Times New Roman"/>
              </a:rPr>
              <a:t>.</a:t>
            </a:r>
            <a:r>
              <a:rPr lang="en-US" altLang="zh-TW" sz="2800" dirty="0">
                <a:latin typeface="標楷體"/>
                <a:cs typeface="Times New Roman"/>
              </a:rPr>
              <a:t> 110</a:t>
            </a:r>
            <a:r>
              <a:rPr lang="zh-TW" altLang="zh-TW" sz="2800" dirty="0">
                <a:ea typeface="標楷體"/>
                <a:cs typeface="Times New Roman"/>
              </a:rPr>
              <a:t>年低收入戶證明與中低收入戶證明早已核發，可到戶籍地公所</a:t>
            </a:r>
            <a:r>
              <a:rPr lang="zh-TW" altLang="zh-TW" sz="2800" dirty="0" smtClean="0">
                <a:ea typeface="標楷體"/>
                <a:cs typeface="Times New Roman"/>
              </a:rPr>
              <a:t>辦理</a:t>
            </a:r>
            <a:endParaRPr lang="en-US" altLang="zh-TW" sz="2800" dirty="0" smtClean="0">
              <a:ea typeface="標楷體"/>
              <a:cs typeface="Times New Roman"/>
            </a:endParaRPr>
          </a:p>
          <a:p>
            <a:pPr marL="0" lvl="0" indent="0">
              <a:buNone/>
            </a:pPr>
            <a:r>
              <a:rPr lang="zh-TW" altLang="en-US" sz="2800" dirty="0">
                <a:ea typeface="標楷體"/>
                <a:cs typeface="Times New Roman"/>
              </a:rPr>
              <a:t> </a:t>
            </a:r>
            <a:r>
              <a:rPr lang="zh-TW" altLang="en-US" sz="2800" dirty="0" smtClean="0">
                <a:ea typeface="標楷體"/>
                <a:cs typeface="Times New Roman"/>
              </a:rPr>
              <a:t>   </a:t>
            </a:r>
            <a:r>
              <a:rPr lang="zh-TW" altLang="zh-TW" sz="2800" dirty="0" smtClean="0">
                <a:ea typeface="標楷體"/>
                <a:cs typeface="Times New Roman"/>
              </a:rPr>
              <a:t>或</a:t>
            </a:r>
            <a:r>
              <a:rPr lang="zh-TW" altLang="zh-TW" sz="2800" dirty="0">
                <a:ea typeface="標楷體"/>
                <a:cs typeface="Times New Roman"/>
              </a:rPr>
              <a:t>請村、里長辦理。</a:t>
            </a:r>
            <a:r>
              <a:rPr lang="en-US" altLang="zh-TW" sz="2800" dirty="0">
                <a:ea typeface="標楷體"/>
                <a:cs typeface="Times New Roman"/>
              </a:rPr>
              <a:t>(</a:t>
            </a:r>
            <a:r>
              <a:rPr lang="zh-TW" altLang="zh-TW" sz="2800" dirty="0">
                <a:ea typeface="標楷體"/>
                <a:cs typeface="Times New Roman"/>
              </a:rPr>
              <a:t>請同學審視學校要求幾份證明，可一起申請，</a:t>
            </a:r>
            <a:r>
              <a:rPr lang="zh-TW" altLang="zh-TW" sz="2800" dirty="0" smtClean="0">
                <a:ea typeface="標楷體"/>
                <a:cs typeface="Times New Roman"/>
              </a:rPr>
              <a:t>而</a:t>
            </a:r>
            <a:endParaRPr lang="en-US" altLang="zh-TW" sz="2800" dirty="0" smtClean="0">
              <a:ea typeface="標楷體"/>
              <a:cs typeface="Times New Roman"/>
            </a:endParaRPr>
          </a:p>
          <a:p>
            <a:pPr marL="0" lvl="0" indent="0">
              <a:buNone/>
            </a:pPr>
            <a:r>
              <a:rPr lang="zh-TW" altLang="en-US" sz="2800" dirty="0">
                <a:ea typeface="標楷體"/>
                <a:cs typeface="Times New Roman"/>
              </a:rPr>
              <a:t> </a:t>
            </a:r>
            <a:r>
              <a:rPr lang="zh-TW" altLang="en-US" sz="2800" dirty="0" smtClean="0">
                <a:ea typeface="標楷體"/>
                <a:cs typeface="Times New Roman"/>
              </a:rPr>
              <a:t>   </a:t>
            </a:r>
            <a:r>
              <a:rPr lang="zh-TW" altLang="zh-TW" sz="2800" dirty="0" smtClean="0">
                <a:ea typeface="標楷體"/>
                <a:cs typeface="Times New Roman"/>
              </a:rPr>
              <a:t>專車</a:t>
            </a:r>
            <a:r>
              <a:rPr lang="zh-TW" altLang="zh-TW" sz="2800" dirty="0">
                <a:ea typeface="標楷體"/>
                <a:cs typeface="Times New Roman"/>
              </a:rPr>
              <a:t>車費減免需要</a:t>
            </a:r>
            <a:r>
              <a:rPr lang="en-US" altLang="zh-TW" sz="2800" dirty="0">
                <a:ea typeface="標楷體"/>
                <a:cs typeface="Times New Roman"/>
              </a:rPr>
              <a:t>1</a:t>
            </a:r>
            <a:r>
              <a:rPr lang="zh-TW" altLang="zh-TW" sz="2800" dirty="0">
                <a:ea typeface="標楷體"/>
                <a:cs typeface="Times New Roman"/>
              </a:rPr>
              <a:t>份正本交予教官室校安人員許又仁</a:t>
            </a:r>
            <a:r>
              <a:rPr lang="en-US" altLang="zh-TW" sz="2800" dirty="0" smtClean="0">
                <a:ea typeface="標楷體"/>
                <a:cs typeface="Times New Roman"/>
              </a:rPr>
              <a:t>)</a:t>
            </a:r>
          </a:p>
          <a:p>
            <a:pPr marL="0" lvl="0" indent="0">
              <a:buNone/>
            </a:pPr>
            <a:r>
              <a:rPr lang="en-US" altLang="zh-TW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4.</a:t>
            </a:r>
            <a:r>
              <a:rPr lang="zh-TW" altLang="zh-TW" sz="2800" dirty="0">
                <a:ea typeface="標楷體"/>
                <a:cs typeface="Times New Roman"/>
              </a:rPr>
              <a:t>身心障礙手冊，請自行影印正、反面在</a:t>
            </a:r>
            <a:r>
              <a:rPr lang="en-US" altLang="zh-TW" sz="2800" dirty="0">
                <a:ea typeface="標楷體"/>
                <a:cs typeface="Times New Roman"/>
              </a:rPr>
              <a:t>A4</a:t>
            </a:r>
            <a:r>
              <a:rPr lang="zh-TW" altLang="zh-TW" sz="2800" dirty="0">
                <a:ea typeface="標楷體"/>
                <a:cs typeface="Times New Roman"/>
              </a:rPr>
              <a:t>紙張同一面，交予教官室</a:t>
            </a:r>
            <a:r>
              <a:rPr lang="zh-TW" altLang="zh-TW" sz="2800" dirty="0" smtClean="0">
                <a:ea typeface="標楷體"/>
                <a:cs typeface="Times New Roman"/>
              </a:rPr>
              <a:t>校</a:t>
            </a:r>
            <a:endParaRPr lang="en-US" altLang="zh-TW" sz="2800" dirty="0" smtClean="0">
              <a:ea typeface="標楷體"/>
              <a:cs typeface="Times New Roman"/>
            </a:endParaRPr>
          </a:p>
          <a:p>
            <a:pPr marL="0" lvl="0" indent="0">
              <a:buNone/>
            </a:pPr>
            <a:r>
              <a:rPr lang="zh-TW" altLang="en-US" sz="2800" dirty="0">
                <a:ea typeface="標楷體"/>
                <a:cs typeface="Times New Roman"/>
              </a:rPr>
              <a:t> </a:t>
            </a:r>
            <a:r>
              <a:rPr lang="zh-TW" altLang="en-US" sz="2800" dirty="0" smtClean="0">
                <a:ea typeface="標楷體"/>
                <a:cs typeface="Times New Roman"/>
              </a:rPr>
              <a:t>   </a:t>
            </a:r>
            <a:r>
              <a:rPr lang="zh-TW" altLang="zh-TW" sz="2800" dirty="0" smtClean="0">
                <a:ea typeface="標楷體"/>
                <a:cs typeface="Times New Roman"/>
              </a:rPr>
              <a:t>安</a:t>
            </a:r>
            <a:r>
              <a:rPr lang="zh-TW" altLang="zh-TW" sz="2800" dirty="0">
                <a:ea typeface="標楷體"/>
                <a:cs typeface="Times New Roman"/>
              </a:rPr>
              <a:t>人員許先生</a:t>
            </a:r>
            <a:r>
              <a:rPr lang="zh-TW" altLang="zh-TW" sz="2800" dirty="0" smtClean="0">
                <a:ea typeface="標楷體"/>
                <a:cs typeface="Times New Roman"/>
              </a:rPr>
              <a:t>。</a:t>
            </a:r>
            <a:endParaRPr lang="en-US" altLang="zh-TW" sz="2800" dirty="0" smtClean="0">
              <a:ea typeface="標楷體"/>
              <a:cs typeface="Times New Roman"/>
            </a:endParaRPr>
          </a:p>
          <a:p>
            <a:pPr marL="0" lvl="0" indent="0">
              <a:buNone/>
            </a:pPr>
            <a:r>
              <a:rPr lang="en-US" altLang="zh-TW" sz="2800" kern="100" dirty="0" smtClean="0">
                <a:latin typeface="標楷體"/>
                <a:ea typeface="標楷體"/>
                <a:cs typeface="Times New Roman"/>
              </a:rPr>
              <a:t>5.</a:t>
            </a:r>
            <a:r>
              <a:rPr lang="zh-TW" altLang="zh-TW" sz="2800" dirty="0">
                <a:ea typeface="標楷體"/>
                <a:cs typeface="Times New Roman"/>
              </a:rPr>
              <a:t>若符合車資減免條件之學生，請務必於</a:t>
            </a:r>
            <a:r>
              <a:rPr lang="en-US" altLang="zh-TW" sz="2800" b="1" dirty="0">
                <a:solidFill>
                  <a:srgbClr val="FF0000"/>
                </a:solidFill>
                <a:ea typeface="標楷體"/>
                <a:cs typeface="Times New Roman"/>
              </a:rPr>
              <a:t>10</a:t>
            </a:r>
            <a:r>
              <a:rPr lang="zh-TW" altLang="zh-TW" sz="2800" b="1" dirty="0">
                <a:solidFill>
                  <a:srgbClr val="FF0000"/>
                </a:solidFill>
                <a:ea typeface="標楷體"/>
                <a:cs typeface="Times New Roman"/>
              </a:rPr>
              <a:t>月</a:t>
            </a:r>
            <a:r>
              <a:rPr lang="en-US" altLang="zh-TW" sz="2800" b="1" dirty="0">
                <a:solidFill>
                  <a:srgbClr val="FF0000"/>
                </a:solidFill>
                <a:ea typeface="標楷體"/>
                <a:cs typeface="Times New Roman"/>
              </a:rPr>
              <a:t>1</a:t>
            </a:r>
            <a:r>
              <a:rPr lang="zh-TW" altLang="zh-TW" sz="2800" b="1" dirty="0">
                <a:solidFill>
                  <a:srgbClr val="FF0000"/>
                </a:solidFill>
                <a:ea typeface="標楷體"/>
                <a:cs typeface="Times New Roman"/>
              </a:rPr>
              <a:t>日</a:t>
            </a:r>
            <a:r>
              <a:rPr lang="zh-TW" altLang="zh-TW" sz="2800" dirty="0">
                <a:ea typeface="標楷體"/>
                <a:cs typeface="Times New Roman"/>
              </a:rPr>
              <a:t>前繳交資料，避免</a:t>
            </a:r>
            <a:r>
              <a:rPr lang="zh-TW" altLang="zh-TW" sz="2800" dirty="0" smtClean="0">
                <a:ea typeface="標楷體"/>
                <a:cs typeface="Times New Roman"/>
              </a:rPr>
              <a:t>影響</a:t>
            </a:r>
            <a:endParaRPr lang="en-US" altLang="zh-TW" sz="2800" dirty="0" smtClean="0">
              <a:ea typeface="標楷體"/>
              <a:cs typeface="Times New Roman"/>
            </a:endParaRPr>
          </a:p>
          <a:p>
            <a:pPr marL="0" lvl="0" indent="0">
              <a:buNone/>
            </a:pPr>
            <a:r>
              <a:rPr lang="zh-TW" altLang="en-US" sz="2800" dirty="0">
                <a:ea typeface="標楷體"/>
                <a:cs typeface="Times New Roman"/>
              </a:rPr>
              <a:t> </a:t>
            </a:r>
            <a:r>
              <a:rPr lang="zh-TW" altLang="en-US" sz="2800" dirty="0" smtClean="0">
                <a:ea typeface="標楷體"/>
                <a:cs typeface="Times New Roman"/>
              </a:rPr>
              <a:t>  </a:t>
            </a:r>
            <a:r>
              <a:rPr lang="zh-TW" altLang="zh-TW" sz="2800" dirty="0" smtClean="0">
                <a:ea typeface="標楷體"/>
                <a:cs typeface="Times New Roman"/>
              </a:rPr>
              <a:t>自身</a:t>
            </a:r>
            <a:r>
              <a:rPr lang="zh-TW" altLang="zh-TW" sz="2800" dirty="0">
                <a:ea typeface="標楷體"/>
                <a:cs typeface="Times New Roman"/>
              </a:rPr>
              <a:t>權益。</a:t>
            </a:r>
            <a:endParaRPr lang="zh-TW" altLang="zh-TW" sz="2800" kern="100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>
              <a:buNone/>
            </a:pP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5187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 bwMode="gray">
          <a:xfrm>
            <a:off x="190500" y="212725"/>
            <a:ext cx="8831263" cy="1373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四、專車宣導</a:t>
            </a:r>
            <a:r>
              <a:rPr lang="en-US" altLang="zh-TW" sz="48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注意事項</a:t>
            </a:r>
            <a:endParaRPr lang="zh-TW" altLang="en-US" sz="48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19100" y="1701800"/>
            <a:ext cx="11315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3200" kern="100" dirty="0" smtClean="0">
                <a:latin typeface="Calibri"/>
                <a:ea typeface="標楷體"/>
                <a:cs typeface="Times New Roman"/>
              </a:rPr>
              <a:t>三、</a:t>
            </a:r>
            <a:r>
              <a:rPr lang="zh-TW" altLang="zh-TW" sz="3200" kern="100" dirty="0" smtClean="0">
                <a:latin typeface="Calibri"/>
                <a:ea typeface="標楷體"/>
                <a:cs typeface="Times New Roman"/>
              </a:rPr>
              <a:t>請</a:t>
            </a:r>
            <a:r>
              <a:rPr lang="zh-TW" altLang="zh-TW" sz="3200" kern="100" dirty="0">
                <a:latin typeface="Calibri"/>
                <a:ea typeface="標楷體"/>
                <a:cs typeface="Times New Roman"/>
              </a:rPr>
              <a:t>聽從車長之指導，若有問題可隨時向車長或</a:t>
            </a:r>
            <a:r>
              <a:rPr lang="zh-TW" altLang="zh-TW" sz="3200" kern="100" dirty="0" smtClean="0">
                <a:latin typeface="Calibri"/>
                <a:ea typeface="標楷體"/>
                <a:cs typeface="Times New Roman"/>
              </a:rPr>
              <a:t>教官室反映</a:t>
            </a:r>
            <a:endParaRPr lang="en-US" altLang="zh-TW" sz="3200" kern="100" dirty="0" smtClean="0">
              <a:latin typeface="Calibri"/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en-US" sz="3200" kern="100" dirty="0">
                <a:latin typeface="Calibri"/>
                <a:ea typeface="標楷體"/>
                <a:cs typeface="Times New Roman"/>
              </a:rPr>
              <a:t> </a:t>
            </a:r>
            <a:r>
              <a:rPr lang="zh-TW" altLang="en-US" sz="3200" kern="100" dirty="0" smtClean="0">
                <a:latin typeface="Calibri"/>
                <a:ea typeface="標楷體"/>
                <a:cs typeface="Times New Roman"/>
              </a:rPr>
              <a:t>        </a:t>
            </a:r>
            <a:r>
              <a:rPr lang="zh-TW" altLang="zh-TW" sz="3200" kern="100" dirty="0" smtClean="0">
                <a:latin typeface="Calibri"/>
                <a:ea typeface="標楷體"/>
                <a:cs typeface="Times New Roman"/>
              </a:rPr>
              <a:t>問題</a:t>
            </a:r>
            <a:r>
              <a:rPr lang="en-US" altLang="zh-TW" sz="3200" kern="100" dirty="0">
                <a:latin typeface="Calibri"/>
                <a:ea typeface="標楷體"/>
                <a:cs typeface="Times New Roman"/>
              </a:rPr>
              <a:t>(</a:t>
            </a:r>
            <a:r>
              <a:rPr lang="zh-TW" altLang="zh-TW" sz="3200" kern="100" dirty="0">
                <a:latin typeface="Calibri"/>
                <a:ea typeface="標楷體"/>
                <a:cs typeface="Times New Roman"/>
              </a:rPr>
              <a:t>教官室電話：</a:t>
            </a:r>
            <a:r>
              <a:rPr lang="en-US" altLang="zh-TW" sz="3200" kern="100" dirty="0">
                <a:latin typeface="Calibri"/>
                <a:ea typeface="標楷體"/>
                <a:cs typeface="Times New Roman"/>
              </a:rPr>
              <a:t>8872632</a:t>
            </a:r>
            <a:r>
              <a:rPr lang="en-US" altLang="zh-TW" sz="3200" kern="100" dirty="0" smtClean="0">
                <a:latin typeface="Calibri"/>
                <a:ea typeface="標楷體"/>
                <a:cs typeface="Times New Roman"/>
              </a:rPr>
              <a:t>)</a:t>
            </a:r>
            <a:r>
              <a:rPr lang="zh-TW" altLang="en-US" sz="3200" kern="100" dirty="0" smtClean="0">
                <a:latin typeface="Calibri"/>
                <a:ea typeface="標楷體"/>
                <a:cs typeface="Times New Roman"/>
              </a:rPr>
              <a:t>。</a:t>
            </a:r>
            <a:endParaRPr lang="zh-TW" altLang="zh-TW" sz="3200" kern="100" dirty="0">
              <a:latin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en-US" sz="3200" kern="100" dirty="0" smtClean="0">
                <a:latin typeface="Calibri"/>
                <a:ea typeface="標楷體"/>
                <a:cs typeface="Times New Roman"/>
              </a:rPr>
              <a:t>四</a:t>
            </a:r>
            <a:r>
              <a:rPr lang="zh-TW" altLang="zh-TW" sz="3200" kern="100" dirty="0" smtClean="0">
                <a:latin typeface="Calibri"/>
                <a:ea typeface="標楷體"/>
                <a:cs typeface="Times New Roman"/>
              </a:rPr>
              <a:t>、座位</a:t>
            </a:r>
            <a:r>
              <a:rPr lang="zh-TW" altLang="zh-TW" sz="3200" kern="100" dirty="0">
                <a:latin typeface="Calibri"/>
                <a:ea typeface="標楷體"/>
                <a:cs typeface="Times New Roman"/>
              </a:rPr>
              <a:t>及車次</a:t>
            </a:r>
            <a:r>
              <a:rPr lang="zh-TW" altLang="zh-TW" sz="3200" kern="100" dirty="0" smtClean="0">
                <a:latin typeface="Calibri"/>
                <a:ea typeface="標楷體"/>
                <a:cs typeface="Times New Roman"/>
              </a:rPr>
              <a:t>確認</a:t>
            </a:r>
            <a:r>
              <a:rPr lang="zh-TW" altLang="en-US" sz="3200" kern="100" dirty="0" smtClean="0">
                <a:latin typeface="Calibri"/>
                <a:ea typeface="標楷體"/>
                <a:cs typeface="Times New Roman"/>
              </a:rPr>
              <a:t>後，搭乘時配合專車車長防疫措施量測體</a:t>
            </a:r>
            <a:endParaRPr lang="en-US" altLang="zh-TW" sz="3200" kern="100" dirty="0" smtClean="0">
              <a:latin typeface="Calibri"/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en-US" sz="3200" kern="100" dirty="0">
                <a:latin typeface="Calibri"/>
                <a:ea typeface="標楷體"/>
                <a:cs typeface="Times New Roman"/>
              </a:rPr>
              <a:t> </a:t>
            </a:r>
            <a:r>
              <a:rPr lang="zh-TW" altLang="en-US" sz="3200" kern="100" dirty="0" smtClean="0">
                <a:latin typeface="Calibri"/>
                <a:ea typeface="標楷體"/>
                <a:cs typeface="Times New Roman"/>
              </a:rPr>
              <a:t>        溫及消毒雙手等，並繫好安全帶</a:t>
            </a:r>
            <a:r>
              <a:rPr lang="zh-TW" altLang="zh-TW" sz="3200" kern="100" dirty="0" smtClean="0">
                <a:latin typeface="Calibri"/>
                <a:ea typeface="標楷體"/>
                <a:cs typeface="Times New Roman"/>
              </a:rPr>
              <a:t>。</a:t>
            </a:r>
            <a:endParaRPr lang="zh-TW" altLang="zh-TW" sz="3200" kern="100" dirty="0"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6207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7200" dirty="0" smtClean="0">
                <a:latin typeface="標楷體" pitchFamily="65" charset="-120"/>
                <a:ea typeface="標楷體" pitchFamily="65" charset="-120"/>
              </a:rPr>
              <a:t>報告完畢</a:t>
            </a:r>
            <a:endParaRPr lang="zh-TW" altLang="en-US" sz="7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54955" y="4711700"/>
            <a:ext cx="8825659" cy="1173667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恭喜各位成為北家人</a:t>
            </a:r>
            <a:r>
              <a:rPr lang="en-US" altLang="zh-TW" sz="6000" dirty="0" smtClean="0">
                <a:latin typeface="標楷體" pitchFamily="65" charset="-120"/>
                <a:ea typeface="標楷體" pitchFamily="65" charset="-120"/>
              </a:rPr>
              <a:t>!!!</a:t>
            </a: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選你所愛，愛你所選</a:t>
            </a:r>
            <a:endParaRPr lang="zh-TW" altLang="en-US" sz="6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1761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orient="vert"/>
          </p:nvPr>
        </p:nvSpPr>
        <p:spPr>
          <a:xfrm>
            <a:off x="9093237" y="1291167"/>
            <a:ext cx="1409964" cy="4748590"/>
          </a:xfrm>
        </p:spPr>
        <p:txBody>
          <a:bodyPr/>
          <a:lstStyle/>
          <a:p>
            <a:r>
              <a:rPr lang="zh-TW" altLang="en-US" sz="4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平面配置圖</a:t>
            </a:r>
            <a:endParaRPr lang="zh-TW" altLang="en-US" sz="44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68299"/>
            <a:ext cx="6634162" cy="609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79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照片 054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7" y="2058359"/>
            <a:ext cx="5483854" cy="41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193055" y="239245"/>
            <a:ext cx="4351026" cy="2283824"/>
          </a:xfrm>
        </p:spPr>
        <p:txBody>
          <a:bodyPr/>
          <a:lstStyle/>
          <a:p>
            <a:pPr marL="2782888" indent="-2782888">
              <a:lnSpc>
                <a:spcPts val="5000"/>
              </a:lnSpc>
            </a:pPr>
            <a:r>
              <a:rPr lang="zh-TW" altLang="en-US" sz="6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育賢樓</a:t>
            </a:r>
            <a:endParaRPr lang="zh-TW" altLang="en-US" sz="66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6895560" y="482600"/>
            <a:ext cx="4648740" cy="6057900"/>
          </a:xfrm>
        </p:spPr>
        <p:txBody>
          <a:bodyPr>
            <a:normAutofit lnSpcReduction="10000"/>
          </a:bodyPr>
          <a:lstStyle/>
          <a:p>
            <a:r>
              <a:rPr lang="en-US" altLang="zh-TW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1F</a:t>
            </a:r>
          </a:p>
          <a:p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導師辦公室</a:t>
            </a:r>
            <a:endParaRPr lang="en-US" altLang="zh-TW" sz="4000" cap="none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跑</a:t>
            </a:r>
            <a:r>
              <a:rPr lang="zh-TW" altLang="en-US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班教室、物理和</a:t>
            </a:r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化學教室</a:t>
            </a:r>
            <a:endParaRPr lang="en-US" altLang="zh-TW" sz="4000" cap="none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r>
              <a:rPr lang="en-US" altLang="zh-TW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2F~4F</a:t>
            </a:r>
          </a:p>
          <a:p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新生班級</a:t>
            </a:r>
            <a:endParaRPr lang="en-US" altLang="zh-TW" sz="4000" cap="none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r>
              <a:rPr lang="en-US" altLang="zh-TW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3F</a:t>
            </a:r>
          </a:p>
          <a:p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特</a:t>
            </a:r>
            <a:r>
              <a:rPr lang="zh-TW" altLang="en-US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教辦公室</a:t>
            </a:r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、</a:t>
            </a:r>
            <a:endParaRPr lang="en-US" altLang="zh-TW" sz="4000" cap="none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課</a:t>
            </a:r>
            <a:r>
              <a:rPr lang="zh-TW" altLang="en-US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輔教室</a:t>
            </a:r>
            <a:endParaRPr lang="zh-TW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1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94555" y="442445"/>
            <a:ext cx="4351026" cy="2283824"/>
          </a:xfrm>
        </p:spPr>
        <p:txBody>
          <a:bodyPr/>
          <a:lstStyle/>
          <a:p>
            <a:pPr marL="2782888" indent="-2782888">
              <a:lnSpc>
                <a:spcPts val="5000"/>
              </a:lnSpc>
            </a:pPr>
            <a:r>
              <a:rPr lang="zh-TW" altLang="en-US" sz="6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明德樓</a:t>
            </a:r>
            <a:endParaRPr lang="zh-TW" altLang="en-US" sz="66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6895560" y="508000"/>
            <a:ext cx="3757545" cy="6057900"/>
          </a:xfrm>
        </p:spPr>
        <p:txBody>
          <a:bodyPr>
            <a:noAutofit/>
          </a:bodyPr>
          <a:lstStyle/>
          <a:p>
            <a:r>
              <a:rPr lang="en-US" altLang="zh-TW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1F</a:t>
            </a:r>
          </a:p>
          <a:p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音樂教室</a:t>
            </a:r>
            <a:endParaRPr lang="en-US" altLang="zh-TW" sz="4000" cap="none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進修部、健康</a:t>
            </a:r>
            <a:r>
              <a:rPr lang="zh-TW" altLang="en-US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中心、導師辦公室、</a:t>
            </a:r>
            <a:r>
              <a:rPr lang="en-US" altLang="zh-TW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lang="en-US" altLang="zh-TW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國貿</a:t>
            </a:r>
            <a:r>
              <a:rPr lang="zh-TW" altLang="en-US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教室、烘培教室         </a:t>
            </a:r>
            <a:r>
              <a:rPr lang="en-US" altLang="zh-TW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2F</a:t>
            </a:r>
            <a:r>
              <a:rPr lang="zh-TW" altLang="en-US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、</a:t>
            </a:r>
            <a:r>
              <a:rPr lang="en-US" altLang="zh-TW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3F</a:t>
            </a:r>
          </a:p>
          <a:p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電腦教室、美髮</a:t>
            </a:r>
            <a:r>
              <a:rPr lang="en-US" altLang="zh-TW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(</a:t>
            </a:r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美顏</a:t>
            </a:r>
            <a:r>
              <a:rPr lang="en-US" altLang="zh-TW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)</a:t>
            </a:r>
            <a:r>
              <a:rPr lang="zh-TW" altLang="en-US" sz="4000" cap="none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>專業教室、韻律教室</a:t>
            </a:r>
            <a:r>
              <a:rPr lang="en-US" altLang="zh-TW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lang="en-US" altLang="zh-TW" sz="4000" cap="none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+mj-cs"/>
              </a:rPr>
            </a:br>
            <a:endParaRPr lang="zh-TW" altLang="en-US" sz="4000" dirty="0">
              <a:solidFill>
                <a:srgbClr val="00B050"/>
              </a:solidFill>
            </a:endParaRPr>
          </a:p>
        </p:txBody>
      </p:sp>
      <p:pic>
        <p:nvPicPr>
          <p:cNvPr id="3074" name="Picture 2" descr="照片 03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08" y="2252382"/>
            <a:ext cx="5536389" cy="401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7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8140" y="896030"/>
            <a:ext cx="8761413" cy="706964"/>
          </a:xfrm>
        </p:spPr>
        <p:txBody>
          <a:bodyPr/>
          <a:lstStyle/>
          <a:p>
            <a:r>
              <a:rPr lang="zh-TW" altLang="en-US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廣科大樓</a:t>
            </a:r>
            <a:r>
              <a:rPr lang="en-US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廣科專業教室</a:t>
            </a:r>
            <a:r>
              <a:rPr lang="en-US" altLang="zh-TW" sz="6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60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0" name="Picture 2" descr="廣告科大樓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1" y="2481262"/>
            <a:ext cx="5453156" cy="415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照片 062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15" y="2481262"/>
            <a:ext cx="5412814" cy="41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260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離子會議室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1294</TotalTime>
  <Words>3049</Words>
  <Application>Microsoft Office PowerPoint</Application>
  <PresentationFormat>自訂</PresentationFormat>
  <Paragraphs>240</Paragraphs>
  <Slides>56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56</vt:i4>
      </vt:variant>
    </vt:vector>
  </HeadingPairs>
  <TitlesOfParts>
    <vt:vector size="58" baseType="lpstr">
      <vt:lpstr>離子會議室</vt:lpstr>
      <vt:lpstr>中庸</vt:lpstr>
      <vt:lpstr>110學年度新生始業輔導</vt:lpstr>
      <vt:lpstr>北斗家商校訓</vt:lpstr>
      <vt:lpstr>簡報大綱</vt:lpstr>
      <vt:lpstr>校園簡介</vt:lpstr>
      <vt:lpstr>本校位置圖</vt:lpstr>
      <vt:lpstr>平面配置圖</vt:lpstr>
      <vt:lpstr>育賢樓</vt:lpstr>
      <vt:lpstr>明德樓</vt:lpstr>
      <vt:lpstr>廣科大樓(廣科專業教室)</vt:lpstr>
      <vt:lpstr>自強樓</vt:lpstr>
      <vt:lpstr>圖書館行政大樓</vt:lpstr>
      <vt:lpstr>學生活動中心</vt:lpstr>
      <vt:lpstr>實習輔導大樓</vt:lpstr>
      <vt:lpstr>生活規範</vt:lpstr>
      <vt:lpstr>(一)學生請假規定 (依本校「學生出缺勤管理實施要點」)</vt:lpstr>
      <vt:lpstr>(一)學生請假規定</vt:lpstr>
      <vt:lpstr>(一)學生請假規定</vt:lpstr>
      <vt:lpstr>(一)學生請假規定</vt:lpstr>
      <vt:lpstr>(二)學生缺曠處理</vt:lpstr>
      <vt:lpstr>(二)學生缺曠處理</vt:lpstr>
      <vt:lpstr>(三)學生服裝儀容規定</vt:lpstr>
      <vt:lpstr>(三)學生服裝儀容規定</vt:lpstr>
      <vt:lpstr>(三)學生服裝儀容規定</vt:lpstr>
      <vt:lpstr>(三)學生服裝儀容規定</vt:lpstr>
      <vt:lpstr>男同學</vt:lpstr>
      <vt:lpstr>男同學</vt:lpstr>
      <vt:lpstr>男同學</vt:lpstr>
      <vt:lpstr>女同學</vt:lpstr>
      <vt:lpstr>女同學</vt:lpstr>
      <vt:lpstr>女同學</vt:lpstr>
      <vt:lpstr>制服學號繡製範例</vt:lpstr>
      <vt:lpstr>制服學號繡製範例</vt:lpstr>
      <vt:lpstr>運動服繡製範例</vt:lpstr>
      <vt:lpstr>(四)學生生活秩序榮譽競賽</vt:lpstr>
      <vt:lpstr>(四)學生生活秩序榮譽競賽</vt:lpstr>
      <vt:lpstr>(五)學生生活學習規範-霸凌</vt:lpstr>
      <vt:lpstr>(五)學生生活學習規範-霸凌</vt:lpstr>
      <vt:lpstr>(五)學生生活學習規範-霸凌</vt:lpstr>
      <vt:lpstr>(五)學生學習規範-校園性別平等</vt:lpstr>
      <vt:lpstr>(五)學生生活學習規範-校園性別平等</vt:lpstr>
      <vt:lpstr>(六)缺曠獎懲紀錄查詢系統</vt:lpstr>
      <vt:lpstr>PowerPoint 簡報</vt:lpstr>
      <vt:lpstr>PowerPoint 簡報</vt:lpstr>
      <vt:lpstr>PowerPoint 簡報</vt:lpstr>
      <vt:lpstr>PowerPoint 簡報</vt:lpstr>
      <vt:lpstr>PowerPoint 簡報</vt:lpstr>
      <vt:lpstr>(七)本學期重要活動</vt:lpstr>
      <vt:lpstr>(七)本學期重要活動</vt:lpstr>
      <vt:lpstr>三、學產基金(急難慰問金)</vt:lpstr>
      <vt:lpstr>三、學產基金(急難慰問金)</vt:lpstr>
      <vt:lpstr>三、學產基金(急難慰問金)</vt:lpstr>
      <vt:lpstr>四、專車宣導</vt:lpstr>
      <vt:lpstr>PowerPoint 簡報</vt:lpstr>
      <vt:lpstr>PowerPoint 簡報</vt:lpstr>
      <vt:lpstr>PowerPoint 簡報</vt:lpstr>
      <vt:lpstr>報告完畢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國立北斗家事商業職業學校 104年度第2學期全民國防教育 選修領域選用暨教科書選書會議</dc:title>
  <dc:creator>吳冠億</dc:creator>
  <cp:lastModifiedBy>User</cp:lastModifiedBy>
  <cp:revision>59</cp:revision>
  <cp:lastPrinted>2021-08-23T06:25:33Z</cp:lastPrinted>
  <dcterms:created xsi:type="dcterms:W3CDTF">2015-09-09T06:25:56Z</dcterms:created>
  <dcterms:modified xsi:type="dcterms:W3CDTF">2021-08-30T00:23:11Z</dcterms:modified>
</cp:coreProperties>
</file>